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9"/>
  </p:notesMasterIdLst>
  <p:sldIdLst>
    <p:sldId id="485" r:id="rId2"/>
    <p:sldId id="487" r:id="rId3"/>
    <p:sldId id="488" r:id="rId4"/>
    <p:sldId id="489" r:id="rId5"/>
    <p:sldId id="492" r:id="rId6"/>
    <p:sldId id="494" r:id="rId7"/>
    <p:sldId id="504" r:id="rId8"/>
    <p:sldId id="503" r:id="rId9"/>
    <p:sldId id="785" r:id="rId10"/>
    <p:sldId id="754" r:id="rId11"/>
    <p:sldId id="755" r:id="rId12"/>
    <p:sldId id="756" r:id="rId13"/>
    <p:sldId id="757" r:id="rId14"/>
    <p:sldId id="759" r:id="rId15"/>
    <p:sldId id="760" r:id="rId16"/>
    <p:sldId id="761" r:id="rId17"/>
    <p:sldId id="762" r:id="rId18"/>
    <p:sldId id="763" r:id="rId19"/>
    <p:sldId id="764" r:id="rId20"/>
    <p:sldId id="766" r:id="rId21"/>
    <p:sldId id="767" r:id="rId22"/>
    <p:sldId id="513" r:id="rId23"/>
    <p:sldId id="514" r:id="rId24"/>
    <p:sldId id="515" r:id="rId25"/>
    <p:sldId id="543" r:id="rId26"/>
    <p:sldId id="535" r:id="rId27"/>
    <p:sldId id="516" r:id="rId28"/>
    <p:sldId id="517" r:id="rId29"/>
    <p:sldId id="518" r:id="rId30"/>
    <p:sldId id="519" r:id="rId31"/>
    <p:sldId id="520" r:id="rId32"/>
    <p:sldId id="521" r:id="rId33"/>
    <p:sldId id="522" r:id="rId34"/>
    <p:sldId id="523" r:id="rId35"/>
    <p:sldId id="524" r:id="rId36"/>
    <p:sldId id="525" r:id="rId37"/>
    <p:sldId id="526" r:id="rId38"/>
    <p:sldId id="527" r:id="rId39"/>
    <p:sldId id="528" r:id="rId40"/>
    <p:sldId id="529" r:id="rId41"/>
    <p:sldId id="530" r:id="rId42"/>
    <p:sldId id="531" r:id="rId43"/>
    <p:sldId id="532" r:id="rId44"/>
    <p:sldId id="533" r:id="rId45"/>
    <p:sldId id="537" r:id="rId46"/>
    <p:sldId id="538" r:id="rId47"/>
    <p:sldId id="539" r:id="rId48"/>
    <p:sldId id="540" r:id="rId49"/>
    <p:sldId id="541" r:id="rId50"/>
    <p:sldId id="542" r:id="rId51"/>
    <p:sldId id="580" r:id="rId52"/>
    <p:sldId id="548" r:id="rId53"/>
    <p:sldId id="549" r:id="rId54"/>
    <p:sldId id="550" r:id="rId55"/>
    <p:sldId id="551" r:id="rId56"/>
    <p:sldId id="552" r:id="rId57"/>
    <p:sldId id="553" r:id="rId58"/>
    <p:sldId id="554" r:id="rId59"/>
    <p:sldId id="555" r:id="rId60"/>
    <p:sldId id="556" r:id="rId61"/>
    <p:sldId id="557" r:id="rId62"/>
    <p:sldId id="558" r:id="rId63"/>
    <p:sldId id="581" r:id="rId64"/>
    <p:sldId id="559" r:id="rId65"/>
    <p:sldId id="560" r:id="rId66"/>
    <p:sldId id="561" r:id="rId67"/>
    <p:sldId id="563" r:id="rId68"/>
    <p:sldId id="564" r:id="rId69"/>
    <p:sldId id="562" r:id="rId70"/>
    <p:sldId id="565" r:id="rId71"/>
    <p:sldId id="566" r:id="rId72"/>
    <p:sldId id="567" r:id="rId73"/>
    <p:sldId id="568" r:id="rId74"/>
    <p:sldId id="569" r:id="rId75"/>
    <p:sldId id="571" r:id="rId76"/>
    <p:sldId id="576" r:id="rId77"/>
    <p:sldId id="577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0C3A04-67E5-5B4E-9AFF-97340F21259B}">
          <p14:sldIdLst>
            <p14:sldId id="485"/>
            <p14:sldId id="487"/>
            <p14:sldId id="488"/>
            <p14:sldId id="489"/>
            <p14:sldId id="492"/>
            <p14:sldId id="494"/>
            <p14:sldId id="504"/>
            <p14:sldId id="503"/>
            <p14:sldId id="785"/>
            <p14:sldId id="754"/>
            <p14:sldId id="755"/>
            <p14:sldId id="756"/>
            <p14:sldId id="757"/>
            <p14:sldId id="759"/>
            <p14:sldId id="760"/>
            <p14:sldId id="761"/>
            <p14:sldId id="762"/>
            <p14:sldId id="763"/>
            <p14:sldId id="764"/>
            <p14:sldId id="766"/>
            <p14:sldId id="767"/>
          </p14:sldIdLst>
        </p14:section>
        <p14:section name="HTML Basic Tags" id="{A989DFA6-6545-DC44-BCCC-FEA0033C1198}">
          <p14:sldIdLst>
            <p14:sldId id="513"/>
            <p14:sldId id="514"/>
            <p14:sldId id="515"/>
            <p14:sldId id="543"/>
            <p14:sldId id="53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7"/>
            <p14:sldId id="538"/>
            <p14:sldId id="539"/>
            <p14:sldId id="540"/>
            <p14:sldId id="541"/>
            <p14:sldId id="542"/>
            <p14:sldId id="580"/>
            <p14:sldId id="548"/>
          </p14:sldIdLst>
        </p14:section>
        <p14:section name="HTML Advanced Tags" id="{767AFEC8-4E95-5641-9615-AB2844C59C8C}">
          <p14:sldIdLst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81"/>
            <p14:sldId id="559"/>
            <p14:sldId id="560"/>
            <p14:sldId id="561"/>
            <p14:sldId id="563"/>
            <p14:sldId id="564"/>
            <p14:sldId id="562"/>
            <p14:sldId id="565"/>
            <p14:sldId id="566"/>
            <p14:sldId id="567"/>
            <p14:sldId id="568"/>
            <p14:sldId id="569"/>
            <p14:sldId id="571"/>
          </p14:sldIdLst>
        </p14:section>
        <p14:section name="HTML lab" id="{20928FB5-17CC-1346-A529-7F40FBF7D7CD}">
          <p14:sldIdLst>
            <p14:sldId id="576"/>
            <p14:sldId id="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640"/>
    <a:srgbClr val="127755"/>
    <a:srgbClr val="4E57A5"/>
    <a:srgbClr val="44A3BD"/>
    <a:srgbClr val="409659"/>
    <a:srgbClr val="00311E"/>
    <a:srgbClr val="BCC922"/>
    <a:srgbClr val="DEDBC4"/>
    <a:srgbClr val="A7A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48" autoAdjust="0"/>
    <p:restoredTop sz="88343" autoAdjust="0"/>
  </p:normalViewPr>
  <p:slideViewPr>
    <p:cSldViewPr snapToGrid="0">
      <p:cViewPr varScale="1">
        <p:scale>
          <a:sx n="93" d="100"/>
          <a:sy n="93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29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F682A-C8A4-46A2-BDD9-8EEBF0E5256D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07409-E316-4F54-AFBE-37A31F2AE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34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5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24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7409-E316-4F54-AFBE-37A31F2AE67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6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058" y="1492648"/>
            <a:ext cx="7950742" cy="1550108"/>
          </a:xfrm>
        </p:spPr>
        <p:txBody>
          <a:bodyPr anchor="ctr">
            <a:normAutofit/>
          </a:bodyPr>
          <a:lstStyle>
            <a:lvl1pPr algn="l">
              <a:defRPr sz="5400">
                <a:solidFill>
                  <a:srgbClr val="00653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93924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A5D9-07ED-415E-B35A-5C5A5B890F68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67270"/>
            <a:ext cx="1443396" cy="612000"/>
          </a:xfrm>
          <a:prstGeom prst="rect">
            <a:avLst/>
          </a:prstGeom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5993660"/>
            <a:ext cx="182086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/>
          <p:cNvCxnSpPr/>
          <p:nvPr userDrawn="1"/>
        </p:nvCxnSpPr>
        <p:spPr>
          <a:xfrm>
            <a:off x="716602" y="2830746"/>
            <a:ext cx="7970198" cy="0"/>
          </a:xfrm>
          <a:prstGeom prst="line">
            <a:avLst/>
          </a:prstGeom>
          <a:ln w="28575">
            <a:solidFill>
              <a:srgbClr val="006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2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0081A-DC07-49B7-AEBF-D184284BB20E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8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FDA1-4D36-4BAB-B2CD-FD7CFD24261C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5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84"/>
            <a:ext cx="9144001" cy="122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655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1pPr>
            <a:lvl2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2pPr>
            <a:lvl3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3pPr>
            <a:lvl4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4pPr>
            <a:lvl5pPr>
              <a:lnSpc>
                <a:spcPct val="120000"/>
              </a:lnSpc>
              <a:spcAft>
                <a:spcPts val="600"/>
              </a:spcAft>
              <a:defRPr>
                <a:solidFill>
                  <a:srgbClr val="58595B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5437-21A0-41C5-A301-426AD5A54AF6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6974" y="6243961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6345884"/>
            <a:ext cx="12541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244079"/>
            <a:ext cx="896870" cy="3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9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7911"/>
            <a:ext cx="7886700" cy="1189104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5821" y="2918266"/>
            <a:ext cx="4424767" cy="150018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F4835-C33C-4013-AF7C-766CB8EE5872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8" y="644320"/>
            <a:ext cx="1444320" cy="612000"/>
          </a:xfrm>
          <a:prstGeom prst="rect">
            <a:avLst/>
          </a:prstGeom>
        </p:spPr>
      </p:pic>
      <p:pic>
        <p:nvPicPr>
          <p:cNvPr id="9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28" y="6003789"/>
            <a:ext cx="1865312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9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7193-0CC4-479C-A14C-F92F6E6ADB07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9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43E3-C0AF-4755-907B-C4D24CDBADEE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9A71-A0D3-468A-A2A3-8688F00A6E68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90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668C-2AFA-4EC9-A718-5F61D22B384A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7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1EBA-26F4-4F55-9FB7-E07D62BDCF30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8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3A01-CBC4-420F-8960-B9B5F25222D1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B5095B23-4AF9-4363-8F18-A5B77E1C7A9C}" type="datetime1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defRPr>
            </a:lvl1pPr>
          </a:lstStyle>
          <a:p>
            <a:fld id="{C9EBB13B-027C-43FE-86BD-FC8243F0A9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1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이화체" panose="02000300000000000000" pitchFamily="2" charset="-127"/>
          <a:ea typeface="이화체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minbooks.com/content/myimage.jp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dirty="0"/>
              <a:t>What is Web?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World Wide </a:t>
            </a:r>
            <a:r>
              <a:rPr lang="en-US" altLang="ko-KR" dirty="0">
                <a:solidFill>
                  <a:srgbClr val="FF0000"/>
                </a:solidFill>
              </a:rPr>
              <a:t>Web </a:t>
            </a:r>
            <a:r>
              <a:rPr lang="en-US" altLang="ko-KR" dirty="0">
                <a:solidFill>
                  <a:schemeClr val="tx1"/>
                </a:solidFill>
              </a:rPr>
              <a:t>(WWW)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Created by Tim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Berners-Lee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A type of internet services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Examples of internet services: Telnet, FTP, HTTP</a:t>
            </a:r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웹이란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HTTP</a:t>
            </a:r>
            <a:r>
              <a:rPr lang="ko-KR" altLang="en-US" dirty="0">
                <a:solidFill>
                  <a:schemeClr val="tx1"/>
                </a:solidFill>
              </a:rPr>
              <a:t>를 이용하는 인터페이스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vl="1" fontAlgn="base"/>
            <a:r>
              <a:rPr lang="ko-KR" altLang="en-US" dirty="0">
                <a:solidFill>
                  <a:schemeClr val="tx1"/>
                </a:solidFill>
              </a:rPr>
              <a:t>인터넷에 연결된 컴퓨터를 통해 사람들이 정보를 공유할 수 있는 전 세계적인 정보 공간</a:t>
            </a:r>
            <a:endParaRPr lang="en-US" altLang="ko-KR" dirty="0">
              <a:solidFill>
                <a:schemeClr val="tx1"/>
              </a:solidFill>
            </a:endParaRP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2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Basic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HTML Structure </a:t>
            </a: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6A5660-FF7F-4991-A027-F39FD08B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576512"/>
            <a:ext cx="55435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3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Basic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HTML + Title &amp; Metadata</a:t>
            </a: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40A428-A04B-4C11-9DF8-DE4C57A3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528887"/>
            <a:ext cx="83058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Basic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HTML + Title &amp; Metadata + Link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A7A07C-5008-4F9A-9B1E-1AFDCA31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571750"/>
            <a:ext cx="8267700" cy="33718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8FE00E3-D862-47E8-89F8-B2D85E6314E3}"/>
              </a:ext>
            </a:extLst>
          </p:cNvPr>
          <p:cNvCxnSpPr/>
          <p:nvPr/>
        </p:nvCxnSpPr>
        <p:spPr>
          <a:xfrm flipH="1" flipV="1">
            <a:off x="5534025" y="4800600"/>
            <a:ext cx="628650" cy="144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7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Standard webpage layout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122" name="Picture 2" descr="typical webpage layout &lt;header&gt; &lt;nav&gt;ì ëí ì´ë¯¸ì§ ê²ìê²°ê³¼">
            <a:extLst>
              <a:ext uri="{FF2B5EF4-FFF2-40B4-BE49-F238E27FC236}">
                <a16:creationId xmlns:a16="http://schemas.microsoft.com/office/drawing/2014/main" id="{CCEF384F-31CB-40B1-84E8-16F3CEC8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657475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78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Standard webpage layout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Header: Head for the body section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&lt;header&gt;</a:t>
            </a:r>
          </a:p>
          <a:p>
            <a:pPr marL="914400" lvl="2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&lt;h1&gt; This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is the main title of the website &lt;/h1&gt;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&lt;/header&gt;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Picture 2" descr="typical webpage layout &lt;header&gt; &lt;nav&gt;ì ëí ì´ë¯¸ì§ ê²ìê²°ê³¼">
            <a:extLst>
              <a:ext uri="{FF2B5EF4-FFF2-40B4-BE49-F238E27FC236}">
                <a16:creationId xmlns:a16="http://schemas.microsoft.com/office/drawing/2014/main" id="{2E903BE0-8EE3-5940-B696-A666118DE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78" y="4492566"/>
            <a:ext cx="3016866" cy="22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B73F91-BE7B-0547-A3D5-ACB14CB84A0B}"/>
              </a:ext>
            </a:extLst>
          </p:cNvPr>
          <p:cNvSpPr/>
          <p:nvPr/>
        </p:nvSpPr>
        <p:spPr>
          <a:xfrm>
            <a:off x="5568287" y="4421875"/>
            <a:ext cx="3098041" cy="559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359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Standard webpage layout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Navigation bar: Menu option of a webpage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&lt;nav&gt;</a:t>
            </a:r>
          </a:p>
          <a:p>
            <a:pPr marL="914400" lvl="2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&lt;li&gt; home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</a:p>
          <a:p>
            <a:pPr marL="914400" lvl="2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&lt;li&gt; photos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</a:p>
          <a:p>
            <a:pPr marL="914400" lvl="2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&lt;li&gt; videos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</a:p>
          <a:p>
            <a:pPr marL="914400" lvl="2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&lt;li&gt; contact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&lt;/nav&gt;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Picture 2" descr="typical webpage layout &lt;header&gt; &lt;nav&gt;ì ëí ì´ë¯¸ì§ ê²ìê²°ê³¼">
            <a:extLst>
              <a:ext uri="{FF2B5EF4-FFF2-40B4-BE49-F238E27FC236}">
                <a16:creationId xmlns:a16="http://schemas.microsoft.com/office/drawing/2014/main" id="{9DED974F-64BA-FC41-8999-5FD9AE3F6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78" y="4492566"/>
            <a:ext cx="3016866" cy="22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8F2C9C8-7304-5A4E-BCBB-9EC35F94CF7F}"/>
              </a:ext>
            </a:extLst>
          </p:cNvPr>
          <p:cNvSpPr/>
          <p:nvPr/>
        </p:nvSpPr>
        <p:spPr>
          <a:xfrm>
            <a:off x="5582290" y="4808706"/>
            <a:ext cx="3098041" cy="559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4029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Standard webpage layout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  Section: Main information. It can be divided into multiple section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&lt;section&gt;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&lt;/section&gt;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Picture 2" descr="typical webpage layout &lt;header&gt; &lt;nav&gt;ì ëí ì´ë¯¸ì§ ê²ìê²°ê³¼">
            <a:extLst>
              <a:ext uri="{FF2B5EF4-FFF2-40B4-BE49-F238E27FC236}">
                <a16:creationId xmlns:a16="http://schemas.microsoft.com/office/drawing/2014/main" id="{EB68A065-5345-5B4B-AE7E-0D960ECE2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78" y="4492566"/>
            <a:ext cx="3016866" cy="22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644D9E-E0F2-B344-9726-91CF8C4F4B6F}"/>
              </a:ext>
            </a:extLst>
          </p:cNvPr>
          <p:cNvSpPr/>
          <p:nvPr/>
        </p:nvSpPr>
        <p:spPr>
          <a:xfrm>
            <a:off x="5622879" y="5159176"/>
            <a:ext cx="2019868" cy="1227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417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Standard webpage layout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 Sidebar: Next to Section, less important information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&lt;aside&gt;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sz="2000" dirty="0">
                <a:solidFill>
                  <a:schemeClr val="tx1"/>
                </a:solidFill>
              </a:rPr>
              <a:t>&lt;blockquote&gt; Quotation from article #1&lt;/blockquote&gt;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     &lt;blockquote&gt; Quotation from article #2&lt;/blockquote&gt;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&lt;/aside&gt;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Picture 2" descr="typical webpage layout &lt;header&gt; &lt;nav&gt;ì ëí ì´ë¯¸ì§ ê²ìê²°ê³¼">
            <a:extLst>
              <a:ext uri="{FF2B5EF4-FFF2-40B4-BE49-F238E27FC236}">
                <a16:creationId xmlns:a16="http://schemas.microsoft.com/office/drawing/2014/main" id="{06842D14-78DE-4A4A-BFD2-72724C4E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78" y="4492566"/>
            <a:ext cx="3016866" cy="22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DBFF58-185B-DA43-8265-8970E962CD98}"/>
              </a:ext>
            </a:extLst>
          </p:cNvPr>
          <p:cNvSpPr/>
          <p:nvPr/>
        </p:nvSpPr>
        <p:spPr>
          <a:xfrm>
            <a:off x="7434029" y="5148536"/>
            <a:ext cx="1273636" cy="1345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93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Standard webpage layout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  Footer: Located at the end of a webpage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&lt;footer&gt;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Copyright &amp;copy; 2014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&lt;/footer&gt;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Picture 2" descr="typical webpage layout &lt;header&gt; &lt;nav&gt;ì ëí ì´ë¯¸ì§ ê²ìê²°ê³¼">
            <a:extLst>
              <a:ext uri="{FF2B5EF4-FFF2-40B4-BE49-F238E27FC236}">
                <a16:creationId xmlns:a16="http://schemas.microsoft.com/office/drawing/2014/main" id="{A284D9E0-7D91-BC49-ABAA-8EDE1ED7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78" y="4492566"/>
            <a:ext cx="3016866" cy="22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C5D94F-7A0F-5742-8655-B9C4C1E5D285}"/>
              </a:ext>
            </a:extLst>
          </p:cNvPr>
          <p:cNvSpPr/>
          <p:nvPr/>
        </p:nvSpPr>
        <p:spPr>
          <a:xfrm>
            <a:off x="5582290" y="6247011"/>
            <a:ext cx="3098041" cy="559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8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Standard webpage layout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Article: the core content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&lt;article&gt;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This is the text of my first post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&lt;/article&gt;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&lt;article&gt;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This is the text of my second post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&lt;/article&gt;</a:t>
            </a:r>
          </a:p>
          <a:p>
            <a:pPr marL="457200" lvl="1" indent="0" fontAlgn="base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Picture 2" descr="typical webpage layout &lt;header&gt; &lt;nav&gt;ì ëí ì´ë¯¸ì§ ê²ìê²°ê³¼">
            <a:extLst>
              <a:ext uri="{FF2B5EF4-FFF2-40B4-BE49-F238E27FC236}">
                <a16:creationId xmlns:a16="http://schemas.microsoft.com/office/drawing/2014/main" id="{F788B52F-AA16-BC45-A31D-485D8DB00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78" y="4492566"/>
            <a:ext cx="3016866" cy="22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EF4589-15AC-0B40-9AD9-1B697605360F}"/>
              </a:ext>
            </a:extLst>
          </p:cNvPr>
          <p:cNvSpPr/>
          <p:nvPr/>
        </p:nvSpPr>
        <p:spPr>
          <a:xfrm>
            <a:off x="5622879" y="5574128"/>
            <a:ext cx="2002288" cy="811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755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dirty="0"/>
              <a:t>What is a web server?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It is a computer connected to Internet that waits requests from a browser.</a:t>
            </a:r>
          </a:p>
          <a:p>
            <a:pPr fontAlgn="base"/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4102" name="Picture 6" descr="ê´ë ¨ ì´ë¯¸ì§">
            <a:extLst>
              <a:ext uri="{FF2B5EF4-FFF2-40B4-BE49-F238E27FC236}">
                <a16:creationId xmlns:a16="http://schemas.microsoft.com/office/drawing/2014/main" id="{999437ED-D484-4300-A3AF-8E8F0D32D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533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1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6833"/>
            <a:ext cx="7886700" cy="4351338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Standard webpage layout</a:t>
            </a:r>
          </a:p>
          <a:p>
            <a:pPr lvl="1" fontAlgn="base"/>
            <a:r>
              <a:rPr lang="en-US" altLang="ko-KR" dirty="0" err="1">
                <a:solidFill>
                  <a:schemeClr val="tx1"/>
                </a:solidFill>
              </a:rPr>
              <a:t>hgroup</a:t>
            </a:r>
            <a:r>
              <a:rPr lang="en-US" altLang="ko-KR" dirty="0">
                <a:solidFill>
                  <a:schemeClr val="tx1"/>
                </a:solidFill>
              </a:rPr>
              <a:t>: head tag group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hgroup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&lt;h1&gt; Title of post one &lt;/h1&gt;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&lt;h2&gt; Subtitle of the post one &lt;/h2&gt;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hgroup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457200" lvl="1" indent="0" fontAlgn="base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Picture 2" descr="typical webpage layout &lt;header&gt; &lt;nav&gt;ì ëí ì´ë¯¸ì§ ê²ìê²°ê³¼">
            <a:extLst>
              <a:ext uri="{FF2B5EF4-FFF2-40B4-BE49-F238E27FC236}">
                <a16:creationId xmlns:a16="http://schemas.microsoft.com/office/drawing/2014/main" id="{9E1F5198-C7B1-D94D-91BC-FDF29B3A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78" y="4492566"/>
            <a:ext cx="3016866" cy="22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E24EA0-8C46-5F48-8CC7-FCAC06BCC24C}"/>
              </a:ext>
            </a:extLst>
          </p:cNvPr>
          <p:cNvSpPr/>
          <p:nvPr/>
        </p:nvSpPr>
        <p:spPr>
          <a:xfrm>
            <a:off x="5622878" y="5410691"/>
            <a:ext cx="1940295" cy="261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9316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1. HTML5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Standard webpage layout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  figure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 err="1">
                <a:solidFill>
                  <a:schemeClr val="tx1"/>
                </a:solidFill>
              </a:rPr>
              <a:t>figcaption</a:t>
            </a:r>
            <a:r>
              <a:rPr lang="en-US" altLang="ko-KR" dirty="0">
                <a:solidFill>
                  <a:schemeClr val="tx1"/>
                </a:solidFill>
              </a:rPr>
              <a:t>: Content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(Image, Video) 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&lt;figure&gt;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     &lt;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=</a:t>
            </a:r>
            <a:r>
              <a:rPr lang="en-US" altLang="ko-KR" sz="2000" dirty="0">
                <a:solidFill>
                  <a:schemeClr val="tx1"/>
                </a:solidFill>
                <a:hlinkClick r:id="rId2"/>
              </a:rPr>
              <a:t>http://minbooks.com/content/myimage.jpg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      &lt;</a:t>
            </a:r>
            <a:r>
              <a:rPr lang="en-US" altLang="ko-KR" sz="2000" dirty="0" err="1">
                <a:solidFill>
                  <a:schemeClr val="tx1"/>
                </a:solidFill>
              </a:rPr>
              <a:t>figcaption</a:t>
            </a:r>
            <a:r>
              <a:rPr lang="en-US" altLang="ko-KR" sz="2000" dirty="0">
                <a:solidFill>
                  <a:schemeClr val="tx1"/>
                </a:solidFill>
              </a:rPr>
              <a:t>&gt; This is the image of the first post &lt;/</a:t>
            </a:r>
            <a:r>
              <a:rPr lang="en-US" altLang="ko-KR" sz="2000" dirty="0" err="1">
                <a:solidFill>
                  <a:schemeClr val="tx1"/>
                </a:solidFill>
              </a:rPr>
              <a:t>figcaption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&lt;/figure&gt;</a:t>
            </a:r>
          </a:p>
          <a:p>
            <a:pPr marL="457200" lvl="1" indent="0" fontAlgn="base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829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HTML: Basic Tags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What is HTML tag?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HTML tags are the hidden </a:t>
            </a:r>
            <a:r>
              <a:rPr lang="en" altLang="ko-KR" i="1" dirty="0">
                <a:solidFill>
                  <a:schemeClr val="tx1"/>
                </a:solidFill>
              </a:rPr>
              <a:t>keywords</a:t>
            </a:r>
            <a:r>
              <a:rPr lang="en" altLang="ko-KR" dirty="0">
                <a:solidFill>
                  <a:schemeClr val="tx1"/>
                </a:solidFill>
              </a:rPr>
              <a:t> within a web page that define how your web browser must format and display the content.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Most tags must have two parts, an opening and a closing part. </a:t>
            </a:r>
          </a:p>
          <a:p>
            <a:pPr lvl="1"/>
            <a:r>
              <a:rPr lang="en" altLang="ko-KR" dirty="0">
                <a:solidFill>
                  <a:schemeClr val="tx1"/>
                </a:solidFill>
              </a:rPr>
              <a:t>For example, &lt;html&gt; is the opening tag and &lt;/html&gt; is the closing tag.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31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HTML: Basic Tags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Basic tags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&lt;html&gt; ~ &lt;/html&gt;: Indicates the beginning and the ending of a HTML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document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&lt;head&gt; ~ &lt;/head&gt;: Handles the metadata of a HTML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documents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&lt;body&gt; ~ &lt;/body&gt;: Has everything that has to do with the presentation of a HTML document</a:t>
            </a:r>
          </a:p>
        </p:txBody>
      </p:sp>
    </p:spTree>
    <p:extLst>
      <p:ext uri="{BB962C8B-B14F-4D97-AF65-F5344CB8AC3E}">
        <p14:creationId xmlns:p14="http://schemas.microsoft.com/office/powerpoint/2010/main" val="81853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HTML: Basic Tags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(Metadata of the HTML document)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(</a:t>
            </a:r>
            <a:r>
              <a:rPr lang="en-US" altLang="ko-KR" dirty="0" err="1">
                <a:solidFill>
                  <a:schemeClr val="tx1"/>
                </a:solidFill>
              </a:rPr>
              <a:t>Presenation</a:t>
            </a:r>
            <a:r>
              <a:rPr lang="en-US" altLang="ko-KR" dirty="0">
                <a:solidFill>
                  <a:schemeClr val="tx1"/>
                </a:solidFill>
              </a:rPr>
              <a:t>/functions of the document)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221473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HTML: Basic Tags - Title</a:t>
            </a:r>
            <a:endParaRPr lang="ko-KR" altLang="en-US" b="1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&lt;title&gt; Hello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World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&lt;/title&gt;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0D883D-7496-4BC5-9E12-02E81307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12" y="3890963"/>
            <a:ext cx="47815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1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b="1" dirty="0"/>
              <a:t>HTML: Basic Tags - Heading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&lt;h1&gt;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Heading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&lt;/h1&gt;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&lt;h2&gt; Heading 2 &lt;/h2&gt;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&lt;h3&gt; Heading 3 &lt;/h3&gt;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8FF09A-627F-462A-984B-901B893C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48" y="1350218"/>
            <a:ext cx="47815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1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Font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Bolded text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Hi. My name is &lt;b&gt; </a:t>
            </a:r>
            <a:r>
              <a:rPr lang="en-US" altLang="ko-KR" dirty="0" err="1">
                <a:solidFill>
                  <a:schemeClr val="tx1"/>
                </a:solidFill>
              </a:rPr>
              <a:t>Uran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Oh &lt;/b&gt;.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31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Font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i="1" dirty="0">
                <a:solidFill>
                  <a:schemeClr val="tx1"/>
                </a:solidFill>
              </a:rPr>
              <a:t>Italics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 Hi. My name is &lt;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>
                <a:solidFill>
                  <a:schemeClr val="tx1"/>
                </a:solidFill>
              </a:rPr>
              <a:t>Uran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Oh &lt;/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&gt;.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9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Font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&lt;u&gt;: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u="sng" dirty="0">
                <a:solidFill>
                  <a:schemeClr val="tx1"/>
                </a:solidFill>
              </a:rPr>
              <a:t>underline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 Hi. My name is &lt;u&gt; </a:t>
            </a:r>
            <a:r>
              <a:rPr lang="en-US" altLang="ko-KR" dirty="0" err="1">
                <a:solidFill>
                  <a:schemeClr val="tx1"/>
                </a:solidFill>
              </a:rPr>
              <a:t>Uran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Oh &lt;/u&gt;.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9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dirty="0"/>
              <a:t>What is a web browser?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" altLang="ko-KR" dirty="0">
                <a:solidFill>
                  <a:schemeClr val="tx1"/>
                </a:solidFill>
              </a:rPr>
              <a:t>It is a software application for accessing information on the World Wide Web. </a:t>
            </a:r>
          </a:p>
          <a:p>
            <a:pPr lvl="1" fontAlgn="base"/>
            <a:r>
              <a:rPr lang="en" altLang="ko-KR" dirty="0">
                <a:solidFill>
                  <a:schemeClr val="tx1"/>
                </a:solidFill>
              </a:rPr>
              <a:t>When a user requests a web page from a particular website, the web browser retrieves the necessary content from a web server and then displays the page on the user's device.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AC476A-D807-3A4B-824E-BA253E9A5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11" y="4723107"/>
            <a:ext cx="1929263" cy="19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5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Font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&lt;del&gt;: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u="sng" strike="sngStrike" dirty="0">
                <a:solidFill>
                  <a:schemeClr val="tx1"/>
                </a:solidFill>
              </a:rPr>
              <a:t>cancel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안녕하세요</a:t>
            </a:r>
            <a:r>
              <a:rPr lang="en-US" altLang="ko-KR" dirty="0">
                <a:solidFill>
                  <a:schemeClr val="tx1"/>
                </a:solidFill>
              </a:rPr>
              <a:t>. &lt;del&gt; </a:t>
            </a:r>
            <a:r>
              <a:rPr lang="ko-KR" altLang="en-US" dirty="0">
                <a:solidFill>
                  <a:schemeClr val="tx1"/>
                </a:solidFill>
              </a:rPr>
              <a:t>오유란 </a:t>
            </a:r>
            <a:r>
              <a:rPr lang="en-US" altLang="ko-KR" dirty="0">
                <a:solidFill>
                  <a:schemeClr val="tx1"/>
                </a:solidFill>
              </a:rPr>
              <a:t>&lt;/del&gt; 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930DCC-6197-41A3-A5FC-D46F493D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902" y="2686844"/>
            <a:ext cx="47815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Font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&lt;mark&gt;: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highlight</a:t>
            </a: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 Hi. My name is &lt;mark&gt; </a:t>
            </a:r>
            <a:r>
              <a:rPr lang="en-US" altLang="ko-KR" dirty="0" err="1">
                <a:solidFill>
                  <a:schemeClr val="tx1"/>
                </a:solidFill>
              </a:rPr>
              <a:t>Uran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Oh &lt;/mark&gt;.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624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Font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&lt;sub&gt;: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Text</a:t>
            </a:r>
            <a:r>
              <a:rPr lang="en-US" altLang="ko-KR" baseline="-25000" dirty="0" err="1">
                <a:solidFill>
                  <a:schemeClr val="tx1"/>
                </a:solidFill>
              </a:rPr>
              <a:t>subscript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Water is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H&lt;sub&gt;2&lt;/sub&gt;O.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313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Font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&lt;sub&gt;: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Text</a:t>
            </a:r>
            <a:r>
              <a:rPr lang="en-US" altLang="ko-KR" baseline="30000" dirty="0" err="1">
                <a:solidFill>
                  <a:schemeClr val="tx1"/>
                </a:solidFill>
              </a:rPr>
              <a:t>superscript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2&lt;sup&gt;3&lt;/sup&gt; = 8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24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Font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&lt;blockquote&gt;: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“quotes"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She said, &lt;blockquote&gt;Hi. My name is </a:t>
            </a:r>
            <a:r>
              <a:rPr lang="en-US" altLang="ko-KR" dirty="0" err="1">
                <a:solidFill>
                  <a:schemeClr val="tx1"/>
                </a:solidFill>
              </a:rPr>
              <a:t>Uran</a:t>
            </a:r>
            <a:r>
              <a:rPr lang="en-US" altLang="ko-KR" dirty="0">
                <a:solidFill>
                  <a:schemeClr val="tx1"/>
                </a:solidFill>
              </a:rPr>
              <a:t> Oh&lt;/blockquote&gt;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69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Font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&lt;marquee&gt;: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moving characters from right to left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&lt;marquee&gt;Hi. My name is </a:t>
            </a:r>
            <a:r>
              <a:rPr lang="en-US" altLang="ko-KR" dirty="0" err="1">
                <a:solidFill>
                  <a:schemeClr val="tx1"/>
                </a:solidFill>
              </a:rPr>
              <a:t>Uran</a:t>
            </a:r>
            <a:r>
              <a:rPr lang="en-US" altLang="ko-KR" dirty="0">
                <a:solidFill>
                  <a:schemeClr val="tx1"/>
                </a:solidFill>
              </a:rPr>
              <a:t> Oh&lt;/marquee&gt;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3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Paragraph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&lt;p&gt;: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Make a new paragraph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She said, &lt;p&gt;Hi. My name is </a:t>
            </a:r>
            <a:r>
              <a:rPr lang="en-US" altLang="ko-KR" dirty="0" err="1">
                <a:solidFill>
                  <a:schemeClr val="tx1"/>
                </a:solidFill>
              </a:rPr>
              <a:t>Uran</a:t>
            </a:r>
            <a:r>
              <a:rPr lang="en-US" altLang="ko-KR" dirty="0">
                <a:solidFill>
                  <a:schemeClr val="tx1"/>
                </a:solidFill>
              </a:rPr>
              <a:t> Oh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2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Paragraph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&gt;: Make a new line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 She said, 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&gt;Hi. My name is </a:t>
            </a:r>
            <a:r>
              <a:rPr lang="en-US" altLang="ko-KR" dirty="0" err="1">
                <a:solidFill>
                  <a:schemeClr val="tx1"/>
                </a:solidFill>
              </a:rPr>
              <a:t>Uran</a:t>
            </a:r>
            <a:r>
              <a:rPr lang="en-US" altLang="ko-KR" dirty="0">
                <a:solidFill>
                  <a:schemeClr val="tx1"/>
                </a:solidFill>
              </a:rPr>
              <a:t> Oh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628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Paragraph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&amp;</a:t>
            </a:r>
            <a:r>
              <a:rPr lang="en-US" altLang="ko-KR" dirty="0" err="1">
                <a:solidFill>
                  <a:schemeClr val="tx1"/>
                </a:solidFill>
              </a:rPr>
              <a:t>nbsp</a:t>
            </a:r>
            <a:r>
              <a:rPr lang="en-US" altLang="ko-KR" dirty="0">
                <a:solidFill>
                  <a:schemeClr val="tx1"/>
                </a:solidFill>
              </a:rPr>
              <a:t>: Spaces between characters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Hi. &amp;</a:t>
            </a:r>
            <a:r>
              <a:rPr lang="en-US" altLang="ko-KR" dirty="0" err="1">
                <a:solidFill>
                  <a:schemeClr val="tx1"/>
                </a:solidFill>
              </a:rPr>
              <a:t>nbsp</a:t>
            </a:r>
            <a:r>
              <a:rPr lang="en-US" altLang="ko-KR" dirty="0">
                <a:solidFill>
                  <a:schemeClr val="tx1"/>
                </a:solidFill>
              </a:rPr>
              <a:t> My name is </a:t>
            </a:r>
            <a:r>
              <a:rPr lang="en-US" altLang="ko-KR" dirty="0" err="1">
                <a:solidFill>
                  <a:schemeClr val="tx1"/>
                </a:solidFill>
              </a:rPr>
              <a:t>Uran</a:t>
            </a:r>
            <a:r>
              <a:rPr lang="en-US" altLang="ko-KR" dirty="0">
                <a:solidFill>
                  <a:schemeClr val="tx1"/>
                </a:solidFill>
              </a:rPr>
              <a:t> Oh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59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Paragraph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&lt;p align&gt;: </a:t>
            </a:r>
            <a:r>
              <a:rPr lang="en-US" altLang="ko-KR" dirty="0" err="1">
                <a:solidFill>
                  <a:schemeClr val="tx1"/>
                </a:solidFill>
              </a:rPr>
              <a:t>Paragrach</a:t>
            </a:r>
            <a:r>
              <a:rPr lang="en-US" altLang="ko-KR" dirty="0">
                <a:solidFill>
                  <a:schemeClr val="tx1"/>
                </a:solidFill>
              </a:rPr>
              <a:t> Alignment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align = “left”&gt; Left 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align = “right”&gt; Right 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align = “center”&gt; Centered 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align = “justify”&gt;  Justified 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3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dirty="0"/>
              <a:t>What is HTML?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Hypertext Markup Language (HTML)</a:t>
            </a:r>
          </a:p>
          <a:p>
            <a:pPr fontAlgn="base"/>
            <a:r>
              <a:rPr lang="en" altLang="ko-KR" dirty="0">
                <a:solidFill>
                  <a:schemeClr val="tx1"/>
                </a:solidFill>
              </a:rPr>
              <a:t>It is the standard markup language for documents designed to be displayed in a web browser. </a:t>
            </a:r>
          </a:p>
          <a:p>
            <a:pPr lvl="1" fontAlgn="base"/>
            <a:r>
              <a:rPr lang="en" altLang="ko-KR" dirty="0">
                <a:solidFill>
                  <a:schemeClr val="tx1"/>
                </a:solidFill>
              </a:rPr>
              <a:t>It can be assisted by technologies such as Cascading Style Sheets (CSS) and scripting languages such as JavaScript.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488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Paragraph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&lt;p style&gt;: </a:t>
            </a:r>
            <a:r>
              <a:rPr lang="en-US" altLang="ko-KR" dirty="0" err="1">
                <a:solidFill>
                  <a:schemeClr val="tx1"/>
                </a:solidFill>
              </a:rPr>
              <a:t>Pragraph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Stype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style = “font-size:150%”&gt; </a:t>
            </a:r>
            <a:r>
              <a:rPr lang="ko-KR" altLang="en-US" dirty="0">
                <a:solidFill>
                  <a:schemeClr val="tx1"/>
                </a:solidFill>
              </a:rPr>
              <a:t>폰트의 크기를 </a:t>
            </a:r>
            <a:r>
              <a:rPr lang="en-US" altLang="ko-KR" dirty="0">
                <a:solidFill>
                  <a:schemeClr val="tx1"/>
                </a:solidFill>
              </a:rPr>
              <a:t>150%</a:t>
            </a:r>
            <a:r>
              <a:rPr lang="ko-KR" altLang="en-US" dirty="0">
                <a:solidFill>
                  <a:schemeClr val="tx1"/>
                </a:solidFill>
              </a:rPr>
              <a:t> 확대</a:t>
            </a:r>
            <a:r>
              <a:rPr lang="en-US" altLang="ko-KR" dirty="0">
                <a:solidFill>
                  <a:schemeClr val="tx1"/>
                </a:solidFill>
              </a:rPr>
              <a:t>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style = “</a:t>
            </a:r>
            <a:r>
              <a:rPr lang="en-US" altLang="ko-KR" dirty="0" err="1">
                <a:solidFill>
                  <a:schemeClr val="tx1"/>
                </a:solidFill>
              </a:rPr>
              <a:t>background-color:lightgray</a:t>
            </a:r>
            <a:r>
              <a:rPr lang="en-US" altLang="ko-KR" dirty="0">
                <a:solidFill>
                  <a:schemeClr val="tx1"/>
                </a:solidFill>
              </a:rPr>
              <a:t>”&gt; </a:t>
            </a:r>
            <a:r>
              <a:rPr lang="ko-KR" altLang="en-US" dirty="0">
                <a:solidFill>
                  <a:schemeClr val="tx1"/>
                </a:solidFill>
              </a:rPr>
              <a:t>문단의 배경색을 옅은 회색으로 지정 </a:t>
            </a:r>
            <a:r>
              <a:rPr lang="en-US" altLang="ko-KR" dirty="0">
                <a:solidFill>
                  <a:schemeClr val="tx1"/>
                </a:solidFill>
              </a:rPr>
              <a:t>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style = “</a:t>
            </a:r>
            <a:r>
              <a:rPr lang="en-US" altLang="ko-KR" dirty="0" err="1">
                <a:solidFill>
                  <a:schemeClr val="tx1"/>
                </a:solidFill>
              </a:rPr>
              <a:t>color:red</a:t>
            </a:r>
            <a:r>
              <a:rPr lang="en-US" altLang="ko-KR" dirty="0">
                <a:solidFill>
                  <a:schemeClr val="tx1"/>
                </a:solidFill>
              </a:rPr>
              <a:t>”&gt; </a:t>
            </a:r>
            <a:r>
              <a:rPr lang="ko-KR" altLang="en-US" dirty="0">
                <a:solidFill>
                  <a:schemeClr val="tx1"/>
                </a:solidFill>
              </a:rPr>
              <a:t>글자색을 붉은 색으로 지정 </a:t>
            </a:r>
            <a:r>
              <a:rPr lang="en-US" altLang="ko-KR" dirty="0">
                <a:solidFill>
                  <a:schemeClr val="tx1"/>
                </a:solidFill>
              </a:rPr>
              <a:t>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style = “padding-left:100px”&gt; </a:t>
            </a:r>
            <a:r>
              <a:rPr lang="ko-KR" altLang="en-US" dirty="0">
                <a:solidFill>
                  <a:schemeClr val="tx1"/>
                </a:solidFill>
              </a:rPr>
              <a:t>왼쪽으로 </a:t>
            </a:r>
            <a:r>
              <a:rPr lang="en-US" altLang="ko-KR" dirty="0">
                <a:solidFill>
                  <a:schemeClr val="tx1"/>
                </a:solidFill>
              </a:rPr>
              <a:t>100px</a:t>
            </a:r>
            <a:r>
              <a:rPr lang="ko-KR" altLang="en-US" dirty="0">
                <a:solidFill>
                  <a:schemeClr val="tx1"/>
                </a:solidFill>
              </a:rPr>
              <a:t>만큼 여백을 줌</a:t>
            </a:r>
            <a:r>
              <a:rPr lang="en-US" altLang="ko-KR" dirty="0">
                <a:solidFill>
                  <a:schemeClr val="tx1"/>
                </a:solidFill>
              </a:rPr>
              <a:t>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style = “padding-bottom:100px”&gt; </a:t>
            </a:r>
            <a:r>
              <a:rPr lang="ko-KR" altLang="en-US" dirty="0">
                <a:solidFill>
                  <a:schemeClr val="tx1"/>
                </a:solidFill>
              </a:rPr>
              <a:t>아래쪽으로 </a:t>
            </a:r>
            <a:r>
              <a:rPr lang="en-US" altLang="ko-KR" dirty="0">
                <a:solidFill>
                  <a:schemeClr val="tx1"/>
                </a:solidFill>
              </a:rPr>
              <a:t>100px</a:t>
            </a:r>
            <a:r>
              <a:rPr lang="ko-KR" altLang="en-US" dirty="0">
                <a:solidFill>
                  <a:schemeClr val="tx1"/>
                </a:solidFill>
              </a:rPr>
              <a:t>만큼 여백을 줌</a:t>
            </a:r>
            <a:r>
              <a:rPr lang="en-US" altLang="ko-KR" dirty="0">
                <a:solidFill>
                  <a:schemeClr val="tx1"/>
                </a:solidFill>
              </a:rPr>
              <a:t>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&lt;p style = “font-family:</a:t>
            </a:r>
            <a:r>
              <a:rPr lang="ko-KR" altLang="en-US" dirty="0">
                <a:solidFill>
                  <a:schemeClr val="tx1"/>
                </a:solidFill>
              </a:rPr>
              <a:t>궁서</a:t>
            </a:r>
            <a:r>
              <a:rPr lang="en-US" altLang="ko-KR" dirty="0">
                <a:solidFill>
                  <a:schemeClr val="tx1"/>
                </a:solidFill>
              </a:rPr>
              <a:t>”&gt; </a:t>
            </a:r>
            <a:r>
              <a:rPr lang="ko-KR" altLang="en-US" dirty="0">
                <a:solidFill>
                  <a:schemeClr val="tx1"/>
                </a:solidFill>
              </a:rPr>
              <a:t>폰트의 종류를 궁서체로 설정</a:t>
            </a:r>
            <a:r>
              <a:rPr lang="en-US" altLang="ko-KR" dirty="0">
                <a:solidFill>
                  <a:schemeClr val="tx1"/>
                </a:solidFill>
              </a:rPr>
              <a:t>&lt;/p&gt;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9CA19E-095C-40F2-BD52-9F35EE92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399" y="24655"/>
            <a:ext cx="4038999" cy="33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HTML: Basic Tags - List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en-US" altLang="ko-KR" sz="3400" dirty="0">
                <a:solidFill>
                  <a:schemeClr val="tx1"/>
                </a:solidFill>
              </a:rPr>
              <a:t>&lt;</a:t>
            </a:r>
            <a:r>
              <a:rPr lang="en-US" altLang="ko-KR" sz="3400" dirty="0" err="1">
                <a:solidFill>
                  <a:schemeClr val="tx1"/>
                </a:solidFill>
              </a:rPr>
              <a:t>ol</a:t>
            </a:r>
            <a:r>
              <a:rPr lang="en-US" altLang="ko-KR" sz="3400" dirty="0">
                <a:solidFill>
                  <a:schemeClr val="tx1"/>
                </a:solidFill>
              </a:rPr>
              <a:t>&gt;: Ordered list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The most popular movies in 2019&lt;p&gt;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ol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	&lt;li&gt; Top 1&lt;/li&gt;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	&lt;li&gt; Top 2 &lt;/li&gt;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	&lt;li&gt; Top 3 &lt;/li&gt;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&lt;/</a:t>
            </a:r>
            <a:r>
              <a:rPr lang="en-US" altLang="ko-KR" dirty="0" err="1">
                <a:solidFill>
                  <a:schemeClr val="tx1"/>
                </a:solidFill>
              </a:rPr>
              <a:t>ol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&lt;/p&gt;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35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List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en-US" altLang="ko-KR" sz="3400" dirty="0">
                <a:solidFill>
                  <a:schemeClr val="tx1"/>
                </a:solidFill>
              </a:rPr>
              <a:t>&lt;ul&gt;: Unordered list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Examples of programming languages&lt;p&gt;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&lt;ul&gt;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	&lt;li&gt; C&lt;/li&gt;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	&lt;li&gt; C++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	&lt;li&gt; Python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&lt;/ul&gt;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&lt;/p&gt;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26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List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40000" lnSpcReduction="20000"/>
          </a:bodyPr>
          <a:lstStyle/>
          <a:p>
            <a:pPr marL="0" indent="0" fontAlgn="base">
              <a:buNone/>
            </a:pPr>
            <a:r>
              <a:rPr lang="en-US" altLang="ko-KR" sz="3400" dirty="0">
                <a:solidFill>
                  <a:schemeClr val="tx1"/>
                </a:solidFill>
              </a:rPr>
              <a:t>Using nested lists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 &lt;</a:t>
            </a:r>
            <a:r>
              <a:rPr lang="en-US" altLang="ko-KR" dirty="0" err="1">
                <a:solidFill>
                  <a:schemeClr val="tx1"/>
                </a:solidFill>
              </a:rPr>
              <a:t>ol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      &lt;li&gt; Item 1 &lt;/li&gt;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           &lt;ul&gt;</a:t>
            </a:r>
          </a:p>
          <a:p>
            <a:pPr marL="914400" lvl="2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&lt;li&gt; C&lt;/li&gt;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914400" lvl="2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&lt;li&gt; C++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           &lt;/ul&gt;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      &lt;li&gt; Item 2 &lt;/li&gt;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  &lt;/</a:t>
            </a:r>
            <a:r>
              <a:rPr lang="en-US" altLang="ko-KR" dirty="0" err="1">
                <a:solidFill>
                  <a:schemeClr val="tx1"/>
                </a:solidFill>
              </a:rPr>
              <a:t>ol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93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Basic Tags - Image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sz="3400" b="1" dirty="0">
                <a:solidFill>
                  <a:schemeClr val="tx1"/>
                </a:solidFill>
              </a:rPr>
              <a:t>Types of Images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JPG(JPEG, Joint Photographic coding Experts Group) 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Has a good compression rate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GIF(Graphics Interchange Format)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Use 256 colors to reduce the size of an image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PNG(Portable Network Graphics)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Use 256 colors + alpha (transparency) 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Slightly heavier than JPG, but Less loss of image quality </a:t>
            </a:r>
          </a:p>
        </p:txBody>
      </p:sp>
    </p:spTree>
    <p:extLst>
      <p:ext uri="{BB962C8B-B14F-4D97-AF65-F5344CB8AC3E}">
        <p14:creationId xmlns:p14="http://schemas.microsoft.com/office/powerpoint/2010/main" val="1131410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Image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3400" b="1" dirty="0">
                <a:solidFill>
                  <a:schemeClr val="tx1"/>
                </a:solidFill>
              </a:rPr>
              <a:t>Image Address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Absolute address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 = “https://i.kinja-img.com/gawker-media/image/upload/s--</a:t>
            </a:r>
            <a:r>
              <a:rPr lang="en-US" altLang="ko-KR" dirty="0" err="1">
                <a:solidFill>
                  <a:schemeClr val="tx1"/>
                </a:solidFill>
              </a:rPr>
              <a:t>UYWnBrHt</a:t>
            </a:r>
            <a:r>
              <a:rPr lang="en-US" altLang="ko-KR" dirty="0">
                <a:solidFill>
                  <a:schemeClr val="tx1"/>
                </a:solidFill>
              </a:rPr>
              <a:t>--/c_scale,f_auto,fl_progressive,q_80,w_800/wmpvownqus8xwvylswsr.jpg”&gt;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 = “D:\users\images\cat.jpg”&gt;</a:t>
            </a:r>
          </a:p>
          <a:p>
            <a:pPr lvl="1" fontAlgn="base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1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Image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sz="3400" b="1" dirty="0">
                <a:solidFill>
                  <a:schemeClr val="tx1"/>
                </a:solidFill>
              </a:rPr>
              <a:t>Image Address</a:t>
            </a:r>
          </a:p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Relative address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If the image file is located at the same directory as the html file </a:t>
            </a:r>
          </a:p>
          <a:p>
            <a:pPr lvl="2" fontAlgn="base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 = “cat.jpg”&gt;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Lower directory case</a:t>
            </a:r>
          </a:p>
          <a:p>
            <a:pPr lvl="2" fontAlgn="base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 = “images\cat.jpg”&gt;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Upper directory case</a:t>
            </a:r>
          </a:p>
          <a:p>
            <a:pPr lvl="2" fontAlgn="base"/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 = “..\cat.jpg”&gt;</a:t>
            </a:r>
          </a:p>
          <a:p>
            <a:pPr lvl="2" fontAlgn="base"/>
            <a:endParaRPr lang="en-US" altLang="ko-KR" dirty="0">
              <a:solidFill>
                <a:schemeClr val="tx1"/>
              </a:solidFill>
            </a:endParaRPr>
          </a:p>
          <a:p>
            <a:pPr lvl="1" fontAlgn="base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725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Image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altLang="ko-KR" sz="3400" b="1" dirty="0">
                <a:solidFill>
                  <a:schemeClr val="tx1"/>
                </a:solidFill>
              </a:rPr>
              <a:t>Inserting an image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“images/cat.jpg”&gt;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65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Image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altLang="ko-KR" sz="3400" dirty="0">
                <a:solidFill>
                  <a:schemeClr val="tx1"/>
                </a:solidFill>
              </a:rPr>
              <a:t>Setting the size: width &amp; height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“images/cat.jpg” width = “300“ height = “300”&gt;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68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Image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altLang="ko-KR" sz="3400" dirty="0">
                <a:solidFill>
                  <a:schemeClr val="tx1"/>
                </a:solidFill>
              </a:rPr>
              <a:t>Image alignment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“images/cat.jpg” width = “300“ height = “300” </a:t>
            </a:r>
            <a:r>
              <a:rPr lang="en-US" altLang="ko-KR" b="1" dirty="0">
                <a:solidFill>
                  <a:schemeClr val="tx1"/>
                </a:solidFill>
              </a:rPr>
              <a:t>align = “left”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2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dirty="0"/>
              <a:t>What is CSS?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85218-86F9-43CD-ACBB-43A1B7733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Cascading Style Sheet (CSS)</a:t>
            </a:r>
          </a:p>
          <a:p>
            <a:pPr fontAlgn="base"/>
            <a:r>
              <a:rPr lang="en" altLang="ko-KR" dirty="0">
                <a:solidFill>
                  <a:schemeClr val="tx1"/>
                </a:solidFill>
              </a:rPr>
              <a:t>It is a style sheet language used for describing the presentation of a document written in a markup language like HTML. </a:t>
            </a:r>
          </a:p>
          <a:p>
            <a:pPr lvl="1" fontAlgn="base"/>
            <a:r>
              <a:rPr lang="en" altLang="ko-KR" dirty="0">
                <a:solidFill>
                  <a:schemeClr val="tx1"/>
                </a:solidFill>
              </a:rPr>
              <a:t>Ex) font, color, spacing…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577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Basic Tags - Image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en-US" altLang="ko-KR" sz="3400" dirty="0">
                <a:solidFill>
                  <a:schemeClr val="tx1"/>
                </a:solidFill>
              </a:rPr>
              <a:t>Image border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“images/cat.jpg” width = “300“ height = “300” align = “left”</a:t>
            </a:r>
            <a:r>
              <a:rPr lang="en-US" altLang="ko-KR" b="1" dirty="0">
                <a:solidFill>
                  <a:schemeClr val="tx1"/>
                </a:solidFill>
              </a:rPr>
              <a:t> border = “5”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571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900" b="1" dirty="0"/>
              <a:t>Agenda</a:t>
            </a:r>
            <a:endParaRPr lang="ko-KR" altLang="en-US" sz="4900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30371" y="2607015"/>
            <a:ext cx="7236836" cy="3140642"/>
          </a:xfrm>
        </p:spPr>
        <p:txBody>
          <a:bodyPr>
            <a:normAutofit lnSpcReduction="10000"/>
          </a:bodyPr>
          <a:lstStyle/>
          <a:p>
            <a:r>
              <a:rPr lang="en-US" altLang="ko-KR" sz="4000" dirty="0"/>
              <a:t>Intro to HTML</a:t>
            </a:r>
          </a:p>
          <a:p>
            <a:r>
              <a:rPr lang="en-US" altLang="ko-KR" sz="4000" dirty="0"/>
              <a:t>HTML: Basic Structure</a:t>
            </a:r>
          </a:p>
          <a:p>
            <a:r>
              <a:rPr lang="en-US" altLang="ko-KR" sz="4000" dirty="0"/>
              <a:t>HTML: Basic tags</a:t>
            </a:r>
          </a:p>
          <a:p>
            <a:r>
              <a:rPr lang="en-US" altLang="ko-KR" sz="4000" b="1" dirty="0"/>
              <a:t>HTML: Advanced tags</a:t>
            </a:r>
          </a:p>
          <a:p>
            <a:r>
              <a:rPr lang="en-US" altLang="ko-KR" sz="4000" dirty="0"/>
              <a:t>HTML: Practice </a:t>
            </a:r>
          </a:p>
          <a:p>
            <a:pPr marL="0" indent="0">
              <a:buNone/>
            </a:pPr>
            <a:endParaRPr lang="en-US" altLang="ko-KR" sz="4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t>51</a:t>
            </a:fld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711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4"/>
    </mc:Choice>
    <mc:Fallback xmlns="">
      <p:transition spd="slow" advTm="18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HTML: Advanced Tags - Table</a:t>
            </a:r>
            <a:endParaRPr lang="ko-KR" altLang="en-US" sz="4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03" y="1455174"/>
            <a:ext cx="8487695" cy="4721789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&lt;table&gt; : table tag</a:t>
            </a:r>
          </a:p>
          <a:p>
            <a:pPr lvl="1" fontAlgn="base"/>
            <a:r>
              <a:rPr lang="en-US" altLang="ko-KR" sz="2000" dirty="0" err="1">
                <a:solidFill>
                  <a:schemeClr val="tx1"/>
                </a:solidFill>
              </a:rPr>
              <a:t>colspan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</a:rPr>
              <a:t>rowspan</a:t>
            </a:r>
            <a:r>
              <a:rPr lang="en-US" altLang="ko-KR" sz="2000" dirty="0">
                <a:solidFill>
                  <a:schemeClr val="tx1"/>
                </a:solidFill>
              </a:rPr>
              <a:t>, border, </a:t>
            </a:r>
            <a:r>
              <a:rPr lang="en-US" altLang="ko-KR" sz="2000" dirty="0" err="1">
                <a:solidFill>
                  <a:schemeClr val="tx1"/>
                </a:solidFill>
              </a:rPr>
              <a:t>bgcolor</a:t>
            </a:r>
            <a:r>
              <a:rPr lang="en-US" altLang="ko-KR" sz="2000" dirty="0">
                <a:solidFill>
                  <a:schemeClr val="tx1"/>
                </a:solidFill>
              </a:rPr>
              <a:t>, width, height, cellpadding, </a:t>
            </a:r>
            <a:r>
              <a:rPr lang="en-US" altLang="ko-KR" sz="2000" dirty="0" err="1">
                <a:solidFill>
                  <a:schemeClr val="tx1"/>
                </a:solidFill>
              </a:rPr>
              <a:t>cellspacing</a:t>
            </a:r>
            <a:r>
              <a:rPr lang="en-US" altLang="ko-KR" sz="2000" dirty="0">
                <a:solidFill>
                  <a:schemeClr val="tx1"/>
                </a:solidFill>
              </a:rPr>
              <a:t>, align, </a:t>
            </a:r>
            <a:r>
              <a:rPr lang="en-US" altLang="ko-KR" sz="2000" dirty="0" err="1">
                <a:solidFill>
                  <a:schemeClr val="tx1"/>
                </a:solidFill>
              </a:rPr>
              <a:t>valign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&lt;tr&gt; : table row, makes a row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&lt;td&gt; : table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data, makes a cell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&lt;</a:t>
            </a:r>
            <a:r>
              <a:rPr lang="en-US" altLang="ko-KR" sz="2400" dirty="0" err="1">
                <a:solidFill>
                  <a:schemeClr val="tx1"/>
                </a:solidFill>
              </a:rPr>
              <a:t>th</a:t>
            </a:r>
            <a:r>
              <a:rPr lang="en-US" altLang="ko-KR" sz="2400" dirty="0">
                <a:solidFill>
                  <a:schemeClr val="tx1"/>
                </a:solidFill>
              </a:rPr>
              <a:t>&gt; : table head, makes a title of a table</a:t>
            </a:r>
          </a:p>
          <a:p>
            <a:pPr lvl="1" fontAlgn="base"/>
            <a:endParaRPr lang="en-US" altLang="ko-KR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78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Table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&lt;table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border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=“3”&gt;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&lt;tr&gt;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이름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나이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&lt;/tr&gt;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&lt;tr&gt;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 err="1">
                <a:solidFill>
                  <a:schemeClr val="tx1"/>
                </a:solidFill>
              </a:rPr>
              <a:t>이화연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20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&lt;/tr&gt;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&lt;tr&gt;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 err="1">
                <a:solidFill>
                  <a:schemeClr val="tx1"/>
                </a:solidFill>
              </a:rPr>
              <a:t>김이화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19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&lt;/tr&gt;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&lt;/table&gt;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754DA4-E70F-4A61-8D9D-1CDC865C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24" y="1417216"/>
            <a:ext cx="47815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7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Table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&lt;table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border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=“3”&gt;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&lt;tr&gt; </a:t>
            </a:r>
            <a:r>
              <a:rPr lang="en-US" altLang="ko-KR" b="1" dirty="0">
                <a:solidFill>
                  <a:schemeClr val="tx1"/>
                </a:solidFill>
              </a:rPr>
              <a:t>&lt;td </a:t>
            </a:r>
            <a:r>
              <a:rPr lang="en-US" altLang="ko-KR" b="1" dirty="0" err="1">
                <a:solidFill>
                  <a:schemeClr val="tx1"/>
                </a:solidFill>
              </a:rPr>
              <a:t>colspan</a:t>
            </a:r>
            <a:r>
              <a:rPr lang="en-US" altLang="ko-KR" b="1" dirty="0">
                <a:solidFill>
                  <a:schemeClr val="tx1"/>
                </a:solidFill>
              </a:rPr>
              <a:t> = “2”&gt; </a:t>
            </a:r>
            <a:r>
              <a:rPr lang="ko-KR" altLang="en-US" b="1" dirty="0">
                <a:solidFill>
                  <a:schemeClr val="tx1"/>
                </a:solidFill>
              </a:rPr>
              <a:t>학생 목록 </a:t>
            </a:r>
            <a:r>
              <a:rPr lang="en-US" altLang="ko-KR" b="1" dirty="0">
                <a:solidFill>
                  <a:schemeClr val="tx1"/>
                </a:solidFill>
              </a:rPr>
              <a:t>&lt;/td&gt; </a:t>
            </a:r>
            <a:r>
              <a:rPr lang="en-US" altLang="ko-KR" dirty="0">
                <a:solidFill>
                  <a:schemeClr val="tx1"/>
                </a:solidFill>
              </a:rPr>
              <a:t>&lt;/tr&gt;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&lt;tr&gt;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이름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나이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&lt;/tr&gt;    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 &lt;tr&gt;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 err="1">
                <a:solidFill>
                  <a:schemeClr val="tx1"/>
                </a:solidFill>
              </a:rPr>
              <a:t>이화연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20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&lt;/tr&gt;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&lt;tr&gt;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 err="1">
                <a:solidFill>
                  <a:schemeClr val="tx1"/>
                </a:solidFill>
              </a:rPr>
              <a:t>김이화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19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&lt;/tr&gt;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&lt;/table&gt;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42170-1B9F-41F0-81AD-43BD788A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27" y="1240692"/>
            <a:ext cx="47815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Table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&lt;table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border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=“3”&gt;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&lt;tr&gt; </a:t>
            </a:r>
            <a:r>
              <a:rPr lang="en-US" altLang="ko-KR" b="1" dirty="0">
                <a:solidFill>
                  <a:schemeClr val="tx1"/>
                </a:solidFill>
              </a:rPr>
              <a:t>&lt;td </a:t>
            </a:r>
            <a:r>
              <a:rPr lang="en-US" altLang="ko-KR" b="1" dirty="0" err="1">
                <a:solidFill>
                  <a:schemeClr val="tx1"/>
                </a:solidFill>
              </a:rPr>
              <a:t>rowspan</a:t>
            </a:r>
            <a:r>
              <a:rPr lang="en-US" altLang="ko-KR" b="1" dirty="0">
                <a:solidFill>
                  <a:schemeClr val="tx1"/>
                </a:solidFill>
              </a:rPr>
              <a:t> = “3”&gt; </a:t>
            </a:r>
            <a:r>
              <a:rPr lang="ko-KR" altLang="en-US" b="1" dirty="0">
                <a:solidFill>
                  <a:schemeClr val="tx1"/>
                </a:solidFill>
              </a:rPr>
              <a:t>학생 목록 </a:t>
            </a:r>
            <a:r>
              <a:rPr lang="en-US" altLang="ko-KR" b="1" dirty="0">
                <a:solidFill>
                  <a:schemeClr val="tx1"/>
                </a:solidFill>
              </a:rPr>
              <a:t>&lt;/td&gt; </a:t>
            </a:r>
            <a:r>
              <a:rPr lang="en-US" altLang="ko-KR" dirty="0">
                <a:solidFill>
                  <a:schemeClr val="tx1"/>
                </a:solidFill>
              </a:rPr>
              <a:t>&lt;/tr&gt;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&lt;tr&gt;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이름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나이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&lt;/tr&gt;    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 &lt;tr&gt;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 err="1">
                <a:solidFill>
                  <a:schemeClr val="tx1"/>
                </a:solidFill>
              </a:rPr>
              <a:t>이화연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20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&lt;/tr&gt;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&lt;tr&gt;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 err="1">
                <a:solidFill>
                  <a:schemeClr val="tx1"/>
                </a:solidFill>
              </a:rPr>
              <a:t>김이화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19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</a:rPr>
              <a:t>th</a:t>
            </a:r>
            <a:r>
              <a:rPr lang="en-US" altLang="ko-KR" dirty="0">
                <a:solidFill>
                  <a:schemeClr val="tx1"/>
                </a:solidFill>
              </a:rPr>
              <a:t>&gt; &lt;/tr&gt;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 &lt;/table&gt;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8E0A7-404A-3340-974B-CB97554A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96" y="524192"/>
            <a:ext cx="5900302" cy="23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6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Table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47500" lnSpcReduction="2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b="1" dirty="0">
                <a:solidFill>
                  <a:schemeClr val="tx1"/>
                </a:solidFill>
              </a:rPr>
              <a:t>&lt;table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cellspacing</a:t>
            </a:r>
            <a:r>
              <a:rPr lang="en-US" altLang="ko-KR" b="1" dirty="0">
                <a:solidFill>
                  <a:schemeClr val="tx1"/>
                </a:solidFill>
              </a:rPr>
              <a:t> = “10” cellpadding = “10” border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=“3” width=“200” height = “200”&gt;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b="1" dirty="0">
                <a:solidFill>
                  <a:schemeClr val="tx1"/>
                </a:solidFill>
              </a:rPr>
              <a:t>&lt;tr height = “20”&gt; </a:t>
            </a:r>
          </a:p>
          <a:p>
            <a:pPr marL="457200" lvl="1" indent="0" fontAlgn="base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             &lt;td width = “50”&gt; East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&lt;/td&gt;  </a:t>
            </a:r>
          </a:p>
          <a:p>
            <a:pPr marL="457200" lvl="1" indent="0" fontAlgn="base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             &lt;td width = “100”&gt; West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&lt;/td&gt; &lt;/tr&gt; </a:t>
            </a:r>
          </a:p>
          <a:p>
            <a:pPr marL="457200" lvl="1" indent="0" fontAlgn="base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	&lt;tr height = “50”&gt; </a:t>
            </a:r>
          </a:p>
          <a:p>
            <a:pPr marL="457200" lvl="1" indent="0" fontAlgn="base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             &lt;td&gt; South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&lt;/td&gt;</a:t>
            </a:r>
          </a:p>
          <a:p>
            <a:pPr marL="457200" lvl="1" indent="0" fontAlgn="base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             &lt;td&gt; North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&lt;/td&gt; &lt;/tr&gt; 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&lt;/table&gt;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DC2BAC-98D4-E44E-900A-C87121171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36" b="14382"/>
          <a:stretch/>
        </p:blipFill>
        <p:spPr>
          <a:xfrm>
            <a:off x="5791778" y="3162191"/>
            <a:ext cx="2723573" cy="34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66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Table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b="1" dirty="0">
                <a:solidFill>
                  <a:schemeClr val="tx1"/>
                </a:solidFill>
              </a:rPr>
              <a:t>&lt;table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cellspacing</a:t>
            </a:r>
            <a:r>
              <a:rPr lang="en-US" altLang="ko-KR" b="1" dirty="0">
                <a:solidFill>
                  <a:schemeClr val="tx1"/>
                </a:solidFill>
              </a:rPr>
              <a:t> = “10” cellpadding = “10” border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=“3” width=“200” height = “200”&gt;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	&lt;/table&gt;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35A6E4-854D-4E4B-B632-23599E24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47" y="708026"/>
            <a:ext cx="2523904" cy="26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9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Table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&lt;html&gt;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&lt;head&gt;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&lt;/head&gt;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&lt;body&gt;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&lt;table border = "1"&gt;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	&lt;tr height = "20"&gt; 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             &lt;td width = "50"&gt; </a:t>
            </a:r>
            <a:r>
              <a:rPr lang="ko-KR" altLang="en-US" sz="1000" b="1" dirty="0">
                <a:solidFill>
                  <a:schemeClr val="tx1"/>
                </a:solidFill>
              </a:rPr>
              <a:t>동 </a:t>
            </a:r>
            <a:r>
              <a:rPr lang="en-US" altLang="ko-KR" sz="1000" b="1" dirty="0">
                <a:solidFill>
                  <a:schemeClr val="tx1"/>
                </a:solidFill>
              </a:rPr>
              <a:t>&lt;/td&gt;  &lt;td width = "100"&gt; </a:t>
            </a:r>
            <a:r>
              <a:rPr lang="ko-KR" altLang="en-US" sz="1000" b="1" dirty="0">
                <a:solidFill>
                  <a:schemeClr val="tx1"/>
                </a:solidFill>
              </a:rPr>
              <a:t>서 </a:t>
            </a:r>
            <a:r>
              <a:rPr lang="en-US" altLang="ko-KR" sz="1000" b="1" dirty="0">
                <a:solidFill>
                  <a:schemeClr val="tx1"/>
                </a:solidFill>
              </a:rPr>
              <a:t>&lt;/td&gt; &lt;/tr&gt; 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	&lt;tr height = "50"&gt; 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             &lt;td&gt; </a:t>
            </a:r>
            <a:r>
              <a:rPr lang="ko-KR" altLang="en-US" sz="1000" b="1" dirty="0">
                <a:solidFill>
                  <a:schemeClr val="tx1"/>
                </a:solidFill>
              </a:rPr>
              <a:t>남 </a:t>
            </a:r>
            <a:r>
              <a:rPr lang="en-US" altLang="ko-KR" sz="1000" b="1" dirty="0">
                <a:solidFill>
                  <a:schemeClr val="tx1"/>
                </a:solidFill>
              </a:rPr>
              <a:t>&lt;/td&gt; &lt;td&gt; </a:t>
            </a:r>
            <a:r>
              <a:rPr lang="ko-KR" altLang="en-US" sz="1000" b="1" dirty="0">
                <a:solidFill>
                  <a:schemeClr val="tx1"/>
                </a:solidFill>
              </a:rPr>
              <a:t>북 </a:t>
            </a:r>
            <a:r>
              <a:rPr lang="en-US" altLang="ko-KR" sz="1000" b="1" dirty="0">
                <a:solidFill>
                  <a:schemeClr val="tx1"/>
                </a:solidFill>
              </a:rPr>
              <a:t>&lt;/td&gt; &lt;/tr&gt; 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&lt;/table&gt;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sz="1000" b="1" dirty="0">
                <a:solidFill>
                  <a:schemeClr val="tx1"/>
                </a:solidFill>
              </a:rPr>
              <a:t>&lt;/html&gt;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FFF250-63CC-4DE6-9E60-674B9FFD1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1" y="1417216"/>
            <a:ext cx="47815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Link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&lt;a&gt;: Anchor, link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External link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	&lt;a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href</a:t>
            </a:r>
            <a:r>
              <a:rPr lang="en-US" altLang="ko-KR" sz="2400" dirty="0">
                <a:solidFill>
                  <a:schemeClr val="tx1"/>
                </a:solidFill>
              </a:rPr>
              <a:t>=http://www.uranoh.com/&gt; </a:t>
            </a:r>
            <a:r>
              <a:rPr lang="en-US" altLang="ko-KR" sz="2400" dirty="0" err="1">
                <a:solidFill>
                  <a:schemeClr val="tx1"/>
                </a:solidFill>
              </a:rPr>
              <a:t>Uran</a:t>
            </a:r>
            <a:r>
              <a:rPr lang="en-US" altLang="ko-KR" sz="2400" dirty="0">
                <a:solidFill>
                  <a:schemeClr val="tx1"/>
                </a:solidFill>
              </a:rPr>
              <a:t> Oh’s homepage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&lt;/a&gt;</a:t>
            </a:r>
          </a:p>
          <a:p>
            <a:pPr lvl="1" fontAlgn="base"/>
            <a:r>
              <a:rPr lang="en-US" altLang="ko-KR" dirty="0">
                <a:solidFill>
                  <a:schemeClr val="tx1"/>
                </a:solidFill>
              </a:rPr>
              <a:t>Internal link</a:t>
            </a:r>
          </a:p>
          <a:p>
            <a:pPr marL="914400" lvl="2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&lt;a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=“#id</a:t>
            </a:r>
            <a:r>
              <a:rPr lang="ko-KR" altLang="en-US" dirty="0">
                <a:solidFill>
                  <a:schemeClr val="tx1"/>
                </a:solidFill>
              </a:rPr>
              <a:t>“</a:t>
            </a:r>
            <a:r>
              <a:rPr lang="en-US" altLang="ko-KR" dirty="0">
                <a:solidFill>
                  <a:schemeClr val="tx1"/>
                </a:solidFill>
              </a:rPr>
              <a:t>&gt;name of the link&lt;/a&gt;</a:t>
            </a:r>
          </a:p>
          <a:p>
            <a:pPr marL="914400" lvl="2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&lt;a name=“id”&gt;&lt;/a&gt;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0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706FC-0C6F-4990-B933-7247142F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dirty="0"/>
              <a:t>What is JavaScript?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FCCEA-5BEB-46BB-BBCA-1BE7942A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F0A7727-2308-49C9-A2C5-0F5ECD548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fontAlgn="base"/>
            <a:r>
              <a:rPr lang="en" altLang="ko-KR" dirty="0">
                <a:solidFill>
                  <a:schemeClr val="tx1"/>
                </a:solidFill>
              </a:rPr>
              <a:t>It is an object-oriented computer programming language commonly used to create interactive effects within web browsers.</a:t>
            </a:r>
          </a:p>
          <a:p>
            <a:pPr lvl="1" fontAlgn="base"/>
            <a:r>
              <a:rPr lang="en" altLang="ko-KR" dirty="0">
                <a:solidFill>
                  <a:schemeClr val="tx1"/>
                </a:solidFill>
              </a:rPr>
              <a:t>It is initially created to “make web pages alive”.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263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Link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55174"/>
            <a:ext cx="8286749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&lt;html&gt;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&lt;head&gt; &lt;/head&gt;</a:t>
            </a:r>
          </a:p>
          <a:p>
            <a:pPr marL="457200" lvl="1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 marL="914400" lvl="2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&lt;a </a:t>
            </a:r>
            <a:r>
              <a:rPr lang="en-US" altLang="ko-KR" sz="2400" dirty="0" err="1">
                <a:solidFill>
                  <a:schemeClr val="tx1"/>
                </a:solidFill>
              </a:rPr>
              <a:t>href</a:t>
            </a:r>
            <a:r>
              <a:rPr lang="en-US" altLang="ko-KR" sz="2400" dirty="0">
                <a:solidFill>
                  <a:schemeClr val="tx1"/>
                </a:solidFill>
              </a:rPr>
              <a:t>=“#bottom</a:t>
            </a:r>
            <a:r>
              <a:rPr lang="ko-KR" altLang="en-US" sz="2400" dirty="0">
                <a:solidFill>
                  <a:schemeClr val="tx1"/>
                </a:solidFill>
              </a:rPr>
              <a:t>“ </a:t>
            </a:r>
            <a:r>
              <a:rPr lang="en-US" altLang="ko-KR" sz="2400" dirty="0">
                <a:solidFill>
                  <a:schemeClr val="tx1"/>
                </a:solidFill>
              </a:rPr>
              <a:t>name=“top”&gt;Look down&lt;/a&gt;</a:t>
            </a:r>
          </a:p>
          <a:p>
            <a:pPr marL="914400" lvl="2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&lt;p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style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=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“height:1000px”&gt;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…..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&lt;/p&gt;</a:t>
            </a:r>
          </a:p>
          <a:p>
            <a:pPr marL="914400" lvl="2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&lt;a name=“bottom” </a:t>
            </a:r>
            <a:r>
              <a:rPr lang="en-US" altLang="ko-KR" sz="2400" dirty="0" err="1">
                <a:solidFill>
                  <a:schemeClr val="tx1"/>
                </a:solidFill>
              </a:rPr>
              <a:t>href</a:t>
            </a:r>
            <a:r>
              <a:rPr lang="en-US" altLang="ko-KR" sz="2400" dirty="0">
                <a:solidFill>
                  <a:schemeClr val="tx1"/>
                </a:solidFill>
              </a:rPr>
              <a:t>=“#top”&gt;:P&lt;/a&gt;</a:t>
            </a:r>
          </a:p>
          <a:p>
            <a:pPr marL="914400" lvl="2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&lt;/body&gt;</a:t>
            </a:r>
          </a:p>
          <a:p>
            <a:pPr marL="914400" lvl="2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&lt;/html&gt;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35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Frame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Frame: Indicating boundaries within a window of a web browser.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&lt;frameset cols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= “200, *”&gt;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&lt;frame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 =“”&gt;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&lt;frame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 = “”&gt;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&lt;/frameset&gt;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&lt;/head&gt;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EA597E-5481-4AF3-B4E6-7FBABC51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89" y="3672069"/>
            <a:ext cx="4781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7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Frame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Frame: Indicating boundaries within a window of a web browser.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&lt;frameset cols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= “200, *”&gt;</a:t>
            </a:r>
          </a:p>
          <a:p>
            <a:pPr marL="457200" lvl="1" indent="0" fontAlgn="base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&lt;frame </a:t>
            </a:r>
            <a:r>
              <a:rPr lang="en-US" altLang="ko-KR" sz="2000" b="1" dirty="0" err="1">
                <a:solidFill>
                  <a:schemeClr val="tx1"/>
                </a:solidFill>
              </a:rPr>
              <a:t>src</a:t>
            </a:r>
            <a:r>
              <a:rPr lang="en-US" altLang="ko-KR" sz="2000" b="1" dirty="0">
                <a:solidFill>
                  <a:schemeClr val="tx1"/>
                </a:solidFill>
              </a:rPr>
              <a:t> =“”&gt;</a:t>
            </a:r>
          </a:p>
          <a:p>
            <a:pPr marL="457200" lvl="1" indent="0" fontAlgn="base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&lt;frame </a:t>
            </a:r>
            <a:r>
              <a:rPr lang="en-US" altLang="ko-KR" sz="2000" b="1" dirty="0" err="1">
                <a:solidFill>
                  <a:schemeClr val="tx1"/>
                </a:solidFill>
              </a:rPr>
              <a:t>src</a:t>
            </a:r>
            <a:r>
              <a:rPr lang="en-US" altLang="ko-KR" sz="2000" b="1" dirty="0">
                <a:solidFill>
                  <a:schemeClr val="tx1"/>
                </a:solidFill>
              </a:rPr>
              <a:t> = “”&gt;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&lt;/frameset&gt;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&lt;/head&gt;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EA597E-5481-4AF3-B4E6-7FBABC51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89" y="3672069"/>
            <a:ext cx="4781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0. Review – HTML Frame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Frame: Indicating boundaries within a window of a web browser.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&lt;head&gt;</a:t>
            </a:r>
          </a:p>
          <a:p>
            <a:pPr marL="457200" lvl="1" indent="0" fontAlgn="base">
              <a:buNone/>
            </a:pPr>
            <a:r>
              <a:rPr lang="en-US" altLang="ko-KR" sz="2000" b="1" dirty="0">
                <a:solidFill>
                  <a:schemeClr val="tx1"/>
                </a:solidFill>
              </a:rPr>
              <a:t>&lt;frameset cols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= “200, *”&gt;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&lt;frame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 =“</a:t>
            </a:r>
            <a:r>
              <a:rPr lang="en-US" altLang="ko-KR" sz="2000" dirty="0">
                <a:solidFill>
                  <a:srgbClr val="FF0000"/>
                </a:solidFill>
              </a:rPr>
              <a:t>address1</a:t>
            </a:r>
            <a:r>
              <a:rPr lang="en-US" altLang="ko-KR" sz="2000" dirty="0">
                <a:solidFill>
                  <a:schemeClr val="tx1"/>
                </a:solidFill>
              </a:rPr>
              <a:t>”&gt;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&lt;frame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 = “</a:t>
            </a:r>
            <a:r>
              <a:rPr lang="en-US" altLang="ko-KR" sz="2000" dirty="0">
                <a:solidFill>
                  <a:srgbClr val="FF0000"/>
                </a:solidFill>
              </a:rPr>
              <a:t>address2</a:t>
            </a:r>
            <a:r>
              <a:rPr lang="en-US" altLang="ko-KR" sz="2000" dirty="0">
                <a:solidFill>
                  <a:schemeClr val="tx1"/>
                </a:solidFill>
              </a:rPr>
              <a:t>”&gt;</a:t>
            </a:r>
          </a:p>
          <a:p>
            <a:pPr marL="457200" lvl="1" indent="0" fontAlgn="base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&lt;/frameset&gt;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&lt;/head&gt;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EA597E-5481-4AF3-B4E6-7FBABC51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89" y="3672069"/>
            <a:ext cx="4781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Form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Form: gets users’ input with a dialog box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method: specifies a communication method </a:t>
            </a:r>
          </a:p>
          <a:p>
            <a:pPr lvl="1" fontAlgn="base"/>
            <a:r>
              <a:rPr lang="en-US" altLang="ko-KR" sz="2000" dirty="0">
                <a:solidFill>
                  <a:schemeClr val="tx1"/>
                </a:solidFill>
              </a:rPr>
              <a:t>Get: &gt; 1kb data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 fontAlgn="base"/>
            <a:r>
              <a:rPr lang="en-US" altLang="ko-KR" sz="2000" dirty="0">
                <a:solidFill>
                  <a:schemeClr val="tx1"/>
                </a:solidFill>
              </a:rPr>
              <a:t>Post: &lt; 1kb data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action: specifies where to send the collected input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&lt;form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method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=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“get”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action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=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“</a:t>
            </a:r>
            <a:r>
              <a:rPr lang="en-US" altLang="ko-KR" sz="2400" dirty="0" err="1">
                <a:solidFill>
                  <a:schemeClr val="tx1"/>
                </a:solidFill>
              </a:rPr>
              <a:t>confirm.php</a:t>
            </a:r>
            <a:r>
              <a:rPr lang="en-US" altLang="ko-KR" sz="2400" dirty="0">
                <a:solidFill>
                  <a:schemeClr val="tx1"/>
                </a:solidFill>
              </a:rPr>
              <a:t>”&gt; &lt;/form&gt;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89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Input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&lt;input&gt;: Basic input type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Text: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Entering text</a:t>
            </a:r>
          </a:p>
          <a:p>
            <a:pPr lvl="1" fontAlgn="base"/>
            <a:r>
              <a:rPr lang="en-US" altLang="ko-KR" sz="2000" dirty="0">
                <a:solidFill>
                  <a:schemeClr val="tx1"/>
                </a:solidFill>
              </a:rPr>
              <a:t>Size: </a:t>
            </a:r>
            <a:r>
              <a:rPr lang="en-US" altLang="ko-KR" sz="2000" dirty="0" err="1">
                <a:solidFill>
                  <a:schemeClr val="tx1"/>
                </a:solidFill>
              </a:rPr>
              <a:t>textfield</a:t>
            </a:r>
            <a:r>
              <a:rPr lang="ko-KR" altLang="en-US" sz="2000" dirty="0">
                <a:solidFill>
                  <a:schemeClr val="tx1"/>
                </a:solidFill>
              </a:rPr>
              <a:t>의 길이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 fontAlgn="base"/>
            <a:r>
              <a:rPr lang="en-US" altLang="ko-KR" sz="2000" dirty="0" err="1">
                <a:solidFill>
                  <a:schemeClr val="tx1"/>
                </a:solidFill>
              </a:rPr>
              <a:t>Maxlength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입력할 수 있는 최대 글자수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 fontAlgn="base"/>
            <a:r>
              <a:rPr lang="en-US" altLang="ko-KR" sz="2000" dirty="0">
                <a:solidFill>
                  <a:schemeClr val="tx1"/>
                </a:solidFill>
              </a:rPr>
              <a:t>Value: </a:t>
            </a:r>
            <a:r>
              <a:rPr lang="en-US" altLang="ko-KR" sz="2000" dirty="0" err="1">
                <a:solidFill>
                  <a:schemeClr val="tx1"/>
                </a:solidFill>
              </a:rPr>
              <a:t>textfield</a:t>
            </a:r>
            <a:r>
              <a:rPr lang="ko-KR" altLang="en-US" sz="2000" dirty="0">
                <a:solidFill>
                  <a:schemeClr val="tx1"/>
                </a:solidFill>
              </a:rPr>
              <a:t>의 기본값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D17F65-03F0-4FEC-A2F2-E475661F870E}"/>
              </a:ext>
            </a:extLst>
          </p:cNvPr>
          <p:cNvSpPr/>
          <p:nvPr/>
        </p:nvSpPr>
        <p:spPr>
          <a:xfrm>
            <a:off x="228602" y="4500744"/>
            <a:ext cx="45720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method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get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action</a:t>
            </a:r>
            <a:r>
              <a:rPr lang="ko-KR" altLang="en-US" dirty="0">
                <a:solidFill>
                  <a:sysClr val="windowText" lastClr="000000"/>
                </a:solidFill>
              </a:rPr>
              <a:t>=""&gt;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input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type</a:t>
            </a:r>
            <a:r>
              <a:rPr lang="ko-KR" altLang="en-US" dirty="0">
                <a:solidFill>
                  <a:sysClr val="windowText" lastClr="000000"/>
                </a:solidFill>
              </a:rPr>
              <a:t> = 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text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name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my_id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size</a:t>
            </a:r>
            <a:r>
              <a:rPr lang="ko-KR" altLang="en-US" dirty="0">
                <a:solidFill>
                  <a:sysClr val="windowText" lastClr="000000"/>
                </a:solidFill>
              </a:rPr>
              <a:t> = "30"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maxlength</a:t>
            </a:r>
            <a:r>
              <a:rPr lang="ko-KR" altLang="en-US" dirty="0">
                <a:solidFill>
                  <a:sysClr val="windowText" lastClr="000000"/>
                </a:solidFill>
              </a:rPr>
              <a:t> ="8"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value</a:t>
            </a:r>
            <a:r>
              <a:rPr lang="ko-KR" altLang="en-US" dirty="0">
                <a:solidFill>
                  <a:sysClr val="windowText" lastClr="000000"/>
                </a:solidFill>
              </a:rPr>
              <a:t>="이름을 입력하세요"&gt;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6030F2-CB7E-44F8-B438-7CECC29F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48" y="3821253"/>
            <a:ext cx="4781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Input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&lt;input&gt;: Basic input type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Password: The same as text but represented with ‘*’ signs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35FB36-09DB-441B-8B26-390FB912E3E2}"/>
              </a:ext>
            </a:extLst>
          </p:cNvPr>
          <p:cNvSpPr/>
          <p:nvPr/>
        </p:nvSpPr>
        <p:spPr>
          <a:xfrm>
            <a:off x="650568" y="3162774"/>
            <a:ext cx="457200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method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get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action</a:t>
            </a:r>
            <a:r>
              <a:rPr lang="ko-KR" altLang="en-US" dirty="0">
                <a:solidFill>
                  <a:sysClr val="windowText" lastClr="000000"/>
                </a:solidFill>
              </a:rPr>
              <a:t>=""&gt;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input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type</a:t>
            </a:r>
            <a:r>
              <a:rPr lang="ko-KR" altLang="en-US" dirty="0">
                <a:solidFill>
                  <a:sysClr val="windowText" lastClr="000000"/>
                </a:solidFill>
              </a:rPr>
              <a:t> = "</a:t>
            </a:r>
            <a:r>
              <a:rPr lang="en-US" altLang="ko-KR" dirty="0">
                <a:solidFill>
                  <a:sysClr val="windowText" lastClr="000000"/>
                </a:solidFill>
              </a:rPr>
              <a:t>password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name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my</a:t>
            </a:r>
            <a:r>
              <a:rPr lang="ko-KR" altLang="en-US" dirty="0">
                <a:solidFill>
                  <a:sysClr val="windowText" lastClr="000000"/>
                </a:solidFill>
              </a:rPr>
              <a:t>_</a:t>
            </a:r>
            <a:r>
              <a:rPr lang="en-US" altLang="ko-KR" dirty="0">
                <a:solidFill>
                  <a:sysClr val="windowText" lastClr="000000"/>
                </a:solidFill>
              </a:rPr>
              <a:t>password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size</a:t>
            </a:r>
            <a:r>
              <a:rPr lang="ko-KR" altLang="en-US" dirty="0">
                <a:solidFill>
                  <a:sysClr val="windowText" lastClr="000000"/>
                </a:solidFill>
              </a:rPr>
              <a:t> = "30"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maxlength</a:t>
            </a:r>
            <a:r>
              <a:rPr lang="ko-KR" altLang="en-US" dirty="0">
                <a:solidFill>
                  <a:sysClr val="windowText" lastClr="000000"/>
                </a:solidFill>
              </a:rPr>
              <a:t> ="8"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value</a:t>
            </a:r>
            <a:r>
              <a:rPr lang="ko-KR" altLang="en-US" dirty="0">
                <a:solidFill>
                  <a:sysClr val="windowText" lastClr="000000"/>
                </a:solidFill>
              </a:rPr>
              <a:t>=“</a:t>
            </a:r>
            <a:r>
              <a:rPr lang="en-US" altLang="ko-KR" dirty="0">
                <a:solidFill>
                  <a:sysClr val="windowText" lastClr="000000"/>
                </a:solidFill>
              </a:rPr>
              <a:t>1234</a:t>
            </a:r>
            <a:r>
              <a:rPr lang="ko-KR" altLang="en-US" dirty="0">
                <a:solidFill>
                  <a:sysClr val="windowText" lastClr="000000"/>
                </a:solidFill>
              </a:rPr>
              <a:t>"&gt;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5D7FAD-7259-498D-A83C-155179D4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89" y="4857509"/>
            <a:ext cx="4781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1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Input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&lt;input&gt;: Basic input type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submit: Send the entered text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35FB36-09DB-441B-8B26-390FB912E3E2}"/>
              </a:ext>
            </a:extLst>
          </p:cNvPr>
          <p:cNvSpPr/>
          <p:nvPr/>
        </p:nvSpPr>
        <p:spPr>
          <a:xfrm>
            <a:off x="650568" y="3162774"/>
            <a:ext cx="457200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method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get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action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en-US" altLang="ko-KR" dirty="0">
                <a:solidFill>
                  <a:sysClr val="windowText" lastClr="000000"/>
                </a:solidFill>
              </a:rPr>
              <a:t>test.html</a:t>
            </a:r>
            <a:r>
              <a:rPr lang="ko-KR" altLang="en-US" dirty="0">
                <a:solidFill>
                  <a:sysClr val="windowText" lastClr="000000"/>
                </a:solidFill>
              </a:rPr>
              <a:t>"&gt;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input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type</a:t>
            </a:r>
            <a:r>
              <a:rPr lang="ko-KR" altLang="en-US" dirty="0">
                <a:solidFill>
                  <a:sysClr val="windowText" lastClr="000000"/>
                </a:solidFill>
              </a:rPr>
              <a:t> = "</a:t>
            </a:r>
            <a:r>
              <a:rPr lang="en-US" altLang="ko-KR" dirty="0">
                <a:solidFill>
                  <a:sysClr val="windowText" lastClr="000000"/>
                </a:solidFill>
              </a:rPr>
              <a:t>password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name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my</a:t>
            </a:r>
            <a:r>
              <a:rPr lang="ko-KR" altLang="en-US" dirty="0">
                <a:solidFill>
                  <a:sysClr val="windowText" lastClr="000000"/>
                </a:solidFill>
              </a:rPr>
              <a:t>_</a:t>
            </a:r>
            <a:r>
              <a:rPr lang="en-US" altLang="ko-KR" dirty="0">
                <a:solidFill>
                  <a:sysClr val="windowText" lastClr="000000"/>
                </a:solidFill>
              </a:rPr>
              <a:t>password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value</a:t>
            </a:r>
            <a:r>
              <a:rPr lang="ko-KR" altLang="en-US" dirty="0">
                <a:solidFill>
                  <a:sysClr val="windowText" lastClr="000000"/>
                </a:solidFill>
              </a:rPr>
              <a:t>=“</a:t>
            </a:r>
            <a:r>
              <a:rPr lang="en-US" altLang="ko-KR" dirty="0">
                <a:solidFill>
                  <a:sysClr val="windowText" lastClr="000000"/>
                </a:solidFill>
              </a:rPr>
              <a:t>1234</a:t>
            </a:r>
            <a:r>
              <a:rPr lang="ko-KR" altLang="en-US" dirty="0">
                <a:solidFill>
                  <a:sysClr val="windowText" lastClr="000000"/>
                </a:solidFill>
              </a:rPr>
              <a:t>"&gt;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input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type</a:t>
            </a:r>
            <a:r>
              <a:rPr lang="ko-KR" altLang="en-US" dirty="0">
                <a:solidFill>
                  <a:sysClr val="windowText" lastClr="000000"/>
                </a:solidFill>
              </a:rPr>
              <a:t> = "</a:t>
            </a:r>
            <a:r>
              <a:rPr lang="en-US" altLang="ko-KR" dirty="0">
                <a:solidFill>
                  <a:sysClr val="windowText" lastClr="000000"/>
                </a:solidFill>
              </a:rPr>
              <a:t>submit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value</a:t>
            </a:r>
            <a:r>
              <a:rPr lang="ko-KR" altLang="en-US" dirty="0">
                <a:solidFill>
                  <a:sysClr val="windowText" lastClr="000000"/>
                </a:solidFill>
              </a:rPr>
              <a:t>=전송&gt;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379EB6-6E1E-4104-A9F1-D58B99A4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4887220"/>
            <a:ext cx="4781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0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Input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&lt;input&gt;: Basic input type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Image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button: a button with an image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35FB36-09DB-441B-8B26-390FB912E3E2}"/>
              </a:ext>
            </a:extLst>
          </p:cNvPr>
          <p:cNvSpPr/>
          <p:nvPr/>
        </p:nvSpPr>
        <p:spPr>
          <a:xfrm>
            <a:off x="650567" y="3162774"/>
            <a:ext cx="791824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method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get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action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en-US" altLang="ko-KR" dirty="0">
                <a:solidFill>
                  <a:sysClr val="windowText" lastClr="000000"/>
                </a:solidFill>
              </a:rPr>
              <a:t>test.html</a:t>
            </a:r>
            <a:r>
              <a:rPr lang="ko-KR" altLang="en-US" dirty="0">
                <a:solidFill>
                  <a:sysClr val="windowText" lastClr="000000"/>
                </a:solidFill>
              </a:rPr>
              <a:t>"&gt;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input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type</a:t>
            </a:r>
            <a:r>
              <a:rPr lang="ko-KR" altLang="en-US" dirty="0">
                <a:solidFill>
                  <a:sysClr val="windowText" lastClr="000000"/>
                </a:solidFill>
              </a:rPr>
              <a:t> = "</a:t>
            </a:r>
            <a:r>
              <a:rPr lang="en-US" altLang="ko-KR" dirty="0">
                <a:solidFill>
                  <a:sysClr val="windowText" lastClr="000000"/>
                </a:solidFill>
              </a:rPr>
              <a:t>password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name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my</a:t>
            </a:r>
            <a:r>
              <a:rPr lang="ko-KR" altLang="en-US" dirty="0">
                <a:solidFill>
                  <a:sysClr val="windowText" lastClr="000000"/>
                </a:solidFill>
              </a:rPr>
              <a:t>_</a:t>
            </a:r>
            <a:r>
              <a:rPr lang="en-US" altLang="ko-KR" dirty="0">
                <a:solidFill>
                  <a:sysClr val="windowText" lastClr="000000"/>
                </a:solidFill>
              </a:rPr>
              <a:t>password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value</a:t>
            </a:r>
            <a:r>
              <a:rPr lang="ko-KR" altLang="en-US" dirty="0">
                <a:solidFill>
                  <a:sysClr val="windowText" lastClr="000000"/>
                </a:solidFill>
              </a:rPr>
              <a:t>=“</a:t>
            </a:r>
            <a:r>
              <a:rPr lang="en-US" altLang="ko-KR" dirty="0">
                <a:solidFill>
                  <a:sysClr val="windowText" lastClr="000000"/>
                </a:solidFill>
              </a:rPr>
              <a:t>1234</a:t>
            </a:r>
            <a:r>
              <a:rPr lang="ko-KR" altLang="en-US" dirty="0">
                <a:solidFill>
                  <a:sysClr val="windowText" lastClr="000000"/>
                </a:solidFill>
              </a:rPr>
              <a:t>"&gt;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input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type</a:t>
            </a:r>
            <a:r>
              <a:rPr lang="ko-KR" altLang="en-US" dirty="0">
                <a:solidFill>
                  <a:sysClr val="windowText" lastClr="000000"/>
                </a:solidFill>
              </a:rPr>
              <a:t> = "</a:t>
            </a:r>
            <a:r>
              <a:rPr lang="en-US" altLang="ko-KR" dirty="0">
                <a:solidFill>
                  <a:sysClr val="windowText" lastClr="000000"/>
                </a:solidFill>
              </a:rPr>
              <a:t>image</a:t>
            </a:r>
            <a:r>
              <a:rPr lang="ko-KR" altLang="en-US" dirty="0">
                <a:solidFill>
                  <a:sysClr val="windowText" lastClr="000000"/>
                </a:solidFill>
              </a:rPr>
              <a:t>＂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src</a:t>
            </a:r>
            <a:r>
              <a:rPr lang="en-US" altLang="ko-KR" dirty="0">
                <a:solidFill>
                  <a:sysClr val="windowText" lastClr="000000"/>
                </a:solidFill>
              </a:rPr>
              <a:t>=</a:t>
            </a:r>
            <a:r>
              <a:rPr lang="ko-KR" altLang="en-US" dirty="0">
                <a:solidFill>
                  <a:sysClr val="windowText" lastClr="000000"/>
                </a:solidFill>
              </a:rPr>
              <a:t> ”</a:t>
            </a:r>
            <a:r>
              <a:rPr lang="en-US" altLang="ko-KR" dirty="0">
                <a:solidFill>
                  <a:sysClr val="windowText" lastClr="000000"/>
                </a:solidFill>
              </a:rPr>
              <a:t> [Image Address]</a:t>
            </a:r>
            <a:r>
              <a:rPr lang="ko-KR" altLang="en-US" dirty="0">
                <a:solidFill>
                  <a:sysClr val="windowText" lastClr="000000"/>
                </a:solidFill>
              </a:rPr>
              <a:t> ＂ </a:t>
            </a:r>
            <a:r>
              <a:rPr lang="en-US" altLang="ko-KR" dirty="0">
                <a:solidFill>
                  <a:sysClr val="windowText" lastClr="000000"/>
                </a:solidFill>
              </a:rPr>
              <a:t>height = 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en-US" altLang="ko-KR" dirty="0">
                <a:solidFill>
                  <a:sysClr val="windowText" lastClr="000000"/>
                </a:solidFill>
              </a:rPr>
              <a:t>20</a:t>
            </a:r>
            <a:r>
              <a:rPr lang="ko-KR" altLang="en-US" dirty="0">
                <a:solidFill>
                  <a:sysClr val="windowText" lastClr="000000"/>
                </a:solidFill>
              </a:rPr>
              <a:t> ＂ </a:t>
            </a:r>
            <a:r>
              <a:rPr lang="en-US" altLang="ko-KR" dirty="0">
                <a:solidFill>
                  <a:sysClr val="windowText" lastClr="000000"/>
                </a:solidFill>
              </a:rPr>
              <a:t>width = 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en-US" altLang="ko-KR" dirty="0">
                <a:solidFill>
                  <a:sysClr val="windowText" lastClr="000000"/>
                </a:solidFill>
              </a:rPr>
              <a:t>30</a:t>
            </a:r>
            <a:r>
              <a:rPr lang="ko-KR" altLang="en-US" dirty="0">
                <a:solidFill>
                  <a:sysClr val="windowText" lastClr="000000"/>
                </a:solidFill>
              </a:rPr>
              <a:t>“</a:t>
            </a:r>
            <a:r>
              <a:rPr lang="en-US" altLang="ko-KR" dirty="0">
                <a:solidFill>
                  <a:sysClr val="windowText" lastClr="000000"/>
                </a:solidFill>
              </a:rPr>
              <a:t>&gt;</a:t>
            </a:r>
            <a:r>
              <a:rPr lang="ko-KR" altLang="en-US" dirty="0">
                <a:solidFill>
                  <a:sysClr val="windowText" lastClr="000000"/>
                </a:solidFill>
              </a:rPr>
              <a:t>  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17264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Input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455175"/>
            <a:ext cx="8610598" cy="468771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&lt;input&gt;: Basic input type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Text: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Entering text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Password: Entering text but as ‘***”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Checkbox: 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Radio: 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Submit: Send the input entered to a form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Reset: Resets whatever that was entered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Image value: Prints an image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1030" name="Picture 6" descr="ë¼ëì¤ë²í¼ì ëí ì´ë¯¸ì§ ê²ìê²°ê³¼">
            <a:extLst>
              <a:ext uri="{FF2B5EF4-FFF2-40B4-BE49-F238E27FC236}">
                <a16:creationId xmlns:a16="http://schemas.microsoft.com/office/drawing/2014/main" id="{4106F2E0-699A-462F-BB40-65E447489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58" y="2078602"/>
            <a:ext cx="3905307" cy="1703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6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655"/>
            <a:ext cx="8286750" cy="1325563"/>
          </a:xfrm>
        </p:spPr>
        <p:txBody>
          <a:bodyPr/>
          <a:lstStyle/>
          <a:p>
            <a:r>
              <a:rPr lang="en-US" altLang="ko-KR" dirty="0"/>
              <a:t>What is PHP?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86749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dirty="0">
                <a:solidFill>
                  <a:schemeClr val="tx1"/>
                </a:solidFill>
              </a:rPr>
              <a:t>Hypertext Preprocessor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(Initially,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Personal Home Page Tools)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fontAlgn="base"/>
            <a:r>
              <a:rPr lang="en" altLang="ko-KR" dirty="0">
                <a:solidFill>
                  <a:schemeClr val="tx1"/>
                </a:solidFill>
              </a:rPr>
              <a:t>It is a general-purpose scripting language that is especially suited to web development.</a:t>
            </a:r>
            <a:r>
              <a:rPr lang="en" altLang="ko-KR" dirty="0"/>
              <a:t> </a:t>
            </a:r>
          </a:p>
          <a:p>
            <a:pPr lvl="1" fontAlgn="base"/>
            <a:r>
              <a:rPr lang="en" altLang="ko-KR" dirty="0">
                <a:solidFill>
                  <a:schemeClr val="tx1"/>
                </a:solidFill>
              </a:rPr>
              <a:t>It is a server-side scripting language to develop static websites or dynamic websites or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152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Input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&lt;input&gt;: Basic input type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file: creates a button to attach a file and creates a window for browsing for a file to be attached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35FB36-09DB-441B-8B26-390FB912E3E2}"/>
              </a:ext>
            </a:extLst>
          </p:cNvPr>
          <p:cNvSpPr/>
          <p:nvPr/>
        </p:nvSpPr>
        <p:spPr>
          <a:xfrm>
            <a:off x="602225" y="3163475"/>
            <a:ext cx="7918245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method</a:t>
            </a:r>
            <a:r>
              <a:rPr lang="ko-KR" altLang="en-US" dirty="0">
                <a:solidFill>
                  <a:sysClr val="windowText" lastClr="000000"/>
                </a:solidFill>
              </a:rPr>
              <a:t>="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get</a:t>
            </a:r>
            <a:r>
              <a:rPr lang="ko-KR" altLang="en-US" dirty="0">
                <a:solidFill>
                  <a:sysClr val="windowText" lastClr="000000"/>
                </a:solidFill>
              </a:rPr>
              <a:t>"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action</a:t>
            </a:r>
            <a:r>
              <a:rPr lang="ko-KR" altLang="en-US" dirty="0">
                <a:solidFill>
                  <a:sysClr val="windowText" lastClr="000000"/>
                </a:solidFill>
              </a:rPr>
              <a:t>=""&gt;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input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type</a:t>
            </a:r>
            <a:r>
              <a:rPr lang="ko-KR" altLang="en-US" dirty="0">
                <a:solidFill>
                  <a:sysClr val="windowText" lastClr="000000"/>
                </a:solidFill>
              </a:rPr>
              <a:t> = ＂</a:t>
            </a:r>
            <a:r>
              <a:rPr lang="en-US" altLang="ko-KR" dirty="0">
                <a:solidFill>
                  <a:sysClr val="windowText" lastClr="000000"/>
                </a:solidFill>
              </a:rPr>
              <a:t>file</a:t>
            </a:r>
            <a:r>
              <a:rPr lang="ko-KR" altLang="en-US" dirty="0">
                <a:solidFill>
                  <a:sysClr val="windowText" lastClr="000000"/>
                </a:solidFill>
              </a:rPr>
              <a:t>＂ </a:t>
            </a:r>
            <a:r>
              <a:rPr lang="en-US" altLang="ko-KR" dirty="0">
                <a:solidFill>
                  <a:sysClr val="windowText" lastClr="000000"/>
                </a:solidFill>
              </a:rPr>
              <a:t>name =</a:t>
            </a:r>
            <a:r>
              <a:rPr lang="ko-KR" altLang="en-US" dirty="0">
                <a:solidFill>
                  <a:sysClr val="windowText" lastClr="000000"/>
                </a:solidFill>
              </a:rPr>
              <a:t> ＂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my_file</a:t>
            </a:r>
            <a:r>
              <a:rPr lang="ko-KR" altLang="en-US" dirty="0">
                <a:solidFill>
                  <a:sysClr val="windowText" lastClr="000000"/>
                </a:solidFill>
              </a:rPr>
              <a:t> ＂ </a:t>
            </a:r>
            <a:r>
              <a:rPr lang="en-US" altLang="ko-KR" dirty="0">
                <a:solidFill>
                  <a:sysClr val="windowText" lastClr="000000"/>
                </a:solidFill>
              </a:rPr>
              <a:t>&gt;</a:t>
            </a:r>
            <a:r>
              <a:rPr lang="ko-KR" altLang="en-US" dirty="0">
                <a:solidFill>
                  <a:sysClr val="windowText" lastClr="000000"/>
                </a:solidFill>
              </a:rPr>
              <a:t>  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form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body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  <a:p>
            <a:r>
              <a:rPr lang="ko-KR" altLang="en-US" dirty="0">
                <a:solidFill>
                  <a:sysClr val="windowText" lastClr="000000"/>
                </a:solidFill>
              </a:rPr>
              <a:t>&lt;/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html</a:t>
            </a:r>
            <a:r>
              <a:rPr lang="ko-KR" altLang="en-US" dirty="0">
                <a:solidFill>
                  <a:sysClr val="windowText" lastClr="000000"/>
                </a:solidFill>
              </a:rPr>
              <a:t>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7E518F-F748-4FA9-ADFF-4362BD0A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60" y="5076825"/>
            <a:ext cx="47815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2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Input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&lt;input&gt;: Basic input type</a:t>
            </a:r>
          </a:p>
          <a:p>
            <a:pPr fontAlgn="base"/>
            <a:r>
              <a:rPr lang="en-US" altLang="ko-KR" sz="2400" dirty="0" err="1">
                <a:solidFill>
                  <a:schemeClr val="tx1"/>
                </a:solidFill>
              </a:rPr>
              <a:t>Textarea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Select box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label</a:t>
            </a: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textareaì ëí ì´ë¯¸ì§ ê²ìê²°ê³¼">
            <a:extLst>
              <a:ext uri="{FF2B5EF4-FFF2-40B4-BE49-F238E27FC236}">
                <a16:creationId xmlns:a16="http://schemas.microsoft.com/office/drawing/2014/main" id="{93D2CE4D-7693-47B9-B177-584642DAC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5"/>
          <a:stretch/>
        </p:blipFill>
        <p:spPr bwMode="auto">
          <a:xfrm>
            <a:off x="2707249" y="2079522"/>
            <a:ext cx="59721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lect boxì ëí ì´ë¯¸ì§ ê²ìê²°ê³¼">
            <a:extLst>
              <a:ext uri="{FF2B5EF4-FFF2-40B4-BE49-F238E27FC236}">
                <a16:creationId xmlns:a16="http://schemas.microsoft.com/office/drawing/2014/main" id="{E2CE5176-F8D4-4EC3-AC92-ECF31D214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49" y="4124487"/>
            <a:ext cx="33337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bel user interface elementì ëí ì´ë¯¸ì§ ê²ìê²°ê³¼">
            <a:extLst>
              <a:ext uri="{FF2B5EF4-FFF2-40B4-BE49-F238E27FC236}">
                <a16:creationId xmlns:a16="http://schemas.microsoft.com/office/drawing/2014/main" id="{5F1275F0-25B7-4234-A6DC-D29DA652B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2" b="72263"/>
          <a:stretch/>
        </p:blipFill>
        <p:spPr bwMode="auto">
          <a:xfrm>
            <a:off x="2477574" y="5556923"/>
            <a:ext cx="3333750" cy="101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054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Multimedia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455174"/>
            <a:ext cx="8561437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Multimedia: combination of more than 2 types of media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Media: A medium that sends information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Types of media: text, image, audio, video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Types of multimedia:</a:t>
            </a:r>
          </a:p>
          <a:p>
            <a:pPr lvl="1" fontAlgn="base"/>
            <a:r>
              <a:rPr lang="en-US" altLang="ko-KR" sz="2000" dirty="0">
                <a:solidFill>
                  <a:schemeClr val="tx1"/>
                </a:solidFill>
              </a:rPr>
              <a:t>Audio: MIDI, WAV, MP3</a:t>
            </a:r>
          </a:p>
          <a:p>
            <a:pPr lvl="1" fontAlgn="base"/>
            <a:r>
              <a:rPr lang="en-US" altLang="ko-KR" sz="2000" dirty="0">
                <a:solidFill>
                  <a:schemeClr val="tx1"/>
                </a:solidFill>
              </a:rPr>
              <a:t>Video: MPEG(MPG), AVI</a:t>
            </a:r>
          </a:p>
          <a:p>
            <a:pPr lvl="1" fontAlgn="base"/>
            <a:endParaRPr lang="en-US" altLang="ko-KR" sz="20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364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Multimedia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3" y="1455174"/>
            <a:ext cx="8773651" cy="472178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&lt;embed&gt; : embedding sound or video to a HTML document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Attributes: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Height: Set height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Width: Set width</a:t>
            </a:r>
          </a:p>
          <a:p>
            <a:pPr fontAlgn="base"/>
            <a:r>
              <a:rPr lang="en-US" altLang="ko-KR" sz="2400" dirty="0" err="1">
                <a:solidFill>
                  <a:schemeClr val="tx1"/>
                </a:solidFill>
              </a:rPr>
              <a:t>Autostart</a:t>
            </a:r>
            <a:r>
              <a:rPr lang="en-US" altLang="ko-KR" sz="2400" dirty="0">
                <a:solidFill>
                  <a:schemeClr val="tx1"/>
                </a:solidFill>
              </a:rPr>
              <a:t>: Set the embedded multimedia to start automatically 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Loop: Set it to loop or not</a:t>
            </a:r>
          </a:p>
          <a:p>
            <a:pPr fontAlgn="base"/>
            <a:r>
              <a:rPr lang="en-US" altLang="ko-KR" sz="2400" dirty="0">
                <a:solidFill>
                  <a:schemeClr val="tx1"/>
                </a:solidFill>
              </a:rPr>
              <a:t>Hidden: Hide a player or not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&lt;embed </a:t>
            </a:r>
            <a:r>
              <a:rPr lang="en-US" altLang="ko-KR" sz="2400" dirty="0" err="1">
                <a:solidFill>
                  <a:schemeClr val="tx1"/>
                </a:solidFill>
              </a:rPr>
              <a:t>src</a:t>
            </a:r>
            <a:r>
              <a:rPr lang="en-US" altLang="ko-KR" sz="2400" dirty="0">
                <a:solidFill>
                  <a:schemeClr val="tx1"/>
                </a:solidFill>
              </a:rPr>
              <a:t> = “BTS_tour.avi”&gt;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 fontAlgn="base"/>
            <a:endParaRPr lang="en-US" altLang="ko-KR" sz="20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1646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Multimedia</a:t>
            </a:r>
            <a:endParaRPr lang="ko-KR" altLang="en-US" sz="3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949953-CF9C-4503-85CD-698D7CA5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3" y="1455174"/>
            <a:ext cx="8773651" cy="4721789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&lt;html&gt;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&lt;head&gt; &lt;/head&gt;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&lt;body&gt;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&lt;embed </a:t>
            </a:r>
            <a:r>
              <a:rPr lang="en-US" altLang="ko-KR" sz="2400" dirty="0" err="1">
                <a:solidFill>
                  <a:schemeClr val="tx1"/>
                </a:solidFill>
              </a:rPr>
              <a:t>src</a:t>
            </a:r>
            <a:r>
              <a:rPr lang="en-US" altLang="ko-KR" sz="2400" dirty="0">
                <a:solidFill>
                  <a:schemeClr val="tx1"/>
                </a:solidFill>
              </a:rPr>
              <a:t> = “wildlife.avi”&gt;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&lt;/body&gt;</a:t>
            </a:r>
          </a:p>
          <a:p>
            <a:pPr marL="0" indent="0" fontAlgn="base">
              <a:buNone/>
            </a:pPr>
            <a:r>
              <a:rPr lang="en-US" altLang="ko-KR" sz="2400" dirty="0">
                <a:solidFill>
                  <a:schemeClr val="tx1"/>
                </a:solidFill>
              </a:rPr>
              <a:t>&lt;/html&gt;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 fontAlgn="base"/>
            <a:endParaRPr lang="en-US" altLang="ko-KR" sz="20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en-US" altLang="ko-KR" sz="2400" dirty="0">
              <a:solidFill>
                <a:schemeClr val="tx1"/>
              </a:solidFill>
            </a:endParaRPr>
          </a:p>
          <a:p>
            <a:pPr fontAlgn="base"/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44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A3451-3D71-4813-B641-8C8A02FAE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Embedding a YouTube link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&lt;iframe width="420" height="315"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="https://www.youtube.com/embed/tgbNymZ7vqY?autoplay=1"&gt;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&lt;/iframe&gt;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B09009-5E0C-40AF-B7FF-3D92710D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20CA60-1474-458B-8D49-68660B38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HTML: Advanced Tags - Multimedia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35489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45C4D46-72D9-4032-B476-B00517DB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33" y="2159365"/>
            <a:ext cx="5850753" cy="44497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Lab Exercise #2 – Advanced</a:t>
            </a:r>
            <a:endParaRPr lang="ko-KR" altLang="en-US" sz="3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82624-3E2F-46F9-855D-BF88B0AB1C41}"/>
              </a:ext>
            </a:extLst>
          </p:cNvPr>
          <p:cNvSpPr/>
          <p:nvPr/>
        </p:nvSpPr>
        <p:spPr>
          <a:xfrm>
            <a:off x="339213" y="2338919"/>
            <a:ext cx="23545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/>
              <a:t>Need 6 different files Step 4. </a:t>
            </a:r>
          </a:p>
          <a:p>
            <a:pPr fontAlgn="base"/>
            <a:r>
              <a:rPr lang="en-US" altLang="ko-KR" dirty="0"/>
              <a:t>bottom: Add a table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Use a form with</a:t>
            </a:r>
            <a:r>
              <a:rPr lang="ko-KR" altLang="en-US" dirty="0"/>
              <a:t> </a:t>
            </a:r>
            <a:endParaRPr lang="en-US" altLang="ko-KR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Password type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Submit type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Move to </a:t>
            </a:r>
            <a:r>
              <a:rPr lang="en-US" altLang="ko-KR" dirty="0" err="1"/>
              <a:t>submit.html</a:t>
            </a:r>
            <a:r>
              <a:rPr lang="en-US" altLang="ko-KR" dirty="0"/>
              <a:t> when “submit” button is pressed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1CC081B-FCF0-4791-A564-AA6A1F4E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213" y="1455175"/>
            <a:ext cx="5987845" cy="704192"/>
          </a:xfrm>
        </p:spPr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Make a webpage using frame tags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1362CE-2DD4-4D2C-A1E2-0388092EE4F1}"/>
              </a:ext>
            </a:extLst>
          </p:cNvPr>
          <p:cNvSpPr/>
          <p:nvPr/>
        </p:nvSpPr>
        <p:spPr>
          <a:xfrm>
            <a:off x="5634424" y="4572163"/>
            <a:ext cx="3170362" cy="2075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7676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42F57A4-332E-44C5-9B5D-0001257B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33" y="2159366"/>
            <a:ext cx="5850753" cy="44497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D099C-09F8-43B8-90D3-2D900C93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1EE8C32-6992-4CD5-B7D5-DF72C25C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" y="24655"/>
            <a:ext cx="8926051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Lab Exercise #2 – Advanced</a:t>
            </a:r>
            <a:endParaRPr lang="ko-KR" altLang="en-US" sz="3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82624-3E2F-46F9-855D-BF88B0AB1C41}"/>
              </a:ext>
            </a:extLst>
          </p:cNvPr>
          <p:cNvSpPr/>
          <p:nvPr/>
        </p:nvSpPr>
        <p:spPr>
          <a:xfrm>
            <a:off x="339213" y="2338919"/>
            <a:ext cx="23545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/>
              <a:t>Need 6 different files Step 5. </a:t>
            </a:r>
            <a:r>
              <a:rPr lang="en-US" altLang="ko-KR" dirty="0"/>
              <a:t>submit: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Display the following text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“The code has been received”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1CC081B-FCF0-4791-A564-AA6A1F4E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213" y="1455175"/>
            <a:ext cx="5987845" cy="704192"/>
          </a:xfrm>
        </p:spPr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Make a webpage using frame tags</a:t>
            </a:r>
          </a:p>
          <a:p>
            <a:pPr marL="0" indent="0" fontAlgn="base">
              <a:buNone/>
            </a:pP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1362CE-2DD4-4D2C-A1E2-0388092EE4F1}"/>
              </a:ext>
            </a:extLst>
          </p:cNvPr>
          <p:cNvSpPr/>
          <p:nvPr/>
        </p:nvSpPr>
        <p:spPr>
          <a:xfrm>
            <a:off x="5634424" y="4572163"/>
            <a:ext cx="3170362" cy="2075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9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1D28F-DF90-4A1D-9342-561FBA7A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9458" name="Picture 2" descr="php vs javascriptì ëí ì´ë¯¸ì§ ê²ìê²°ê³¼">
            <a:extLst>
              <a:ext uri="{FF2B5EF4-FFF2-40B4-BE49-F238E27FC236}">
                <a16:creationId xmlns:a16="http://schemas.microsoft.com/office/drawing/2014/main" id="{FAFAD7CF-6AFA-420F-B6EC-F8F4DEE10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8"/>
          <a:stretch/>
        </p:blipFill>
        <p:spPr bwMode="auto">
          <a:xfrm>
            <a:off x="1055133" y="327855"/>
            <a:ext cx="7033734" cy="62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3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01460-4808-B840-825E-33F99030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BB13B-027C-43FE-86BD-FC8243F0A95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5E85DD-9F33-334F-8DC2-80B38046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9" y="21911"/>
            <a:ext cx="7328847" cy="695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06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7|3|2.7|2.9|2.1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9848</TotalTime>
  <Words>4044</Words>
  <Application>Microsoft Macintosh PowerPoint</Application>
  <PresentationFormat>On-screen Show (4:3)</PresentationFormat>
  <Paragraphs>702</Paragraphs>
  <Slides>77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맑은 고딕</vt:lpstr>
      <vt:lpstr>이화체</vt:lpstr>
      <vt:lpstr>Arial</vt:lpstr>
      <vt:lpstr>Calibri</vt:lpstr>
      <vt:lpstr>Office 테마</vt:lpstr>
      <vt:lpstr>What is Web?</vt:lpstr>
      <vt:lpstr>What is a web server?</vt:lpstr>
      <vt:lpstr>What is a web browser?</vt:lpstr>
      <vt:lpstr>What is HTML?</vt:lpstr>
      <vt:lpstr>What is CSS?</vt:lpstr>
      <vt:lpstr>What is JavaScript?</vt:lpstr>
      <vt:lpstr>What is PHP?</vt:lpstr>
      <vt:lpstr>PowerPoint Presentation</vt:lpstr>
      <vt:lpstr>PowerPoint Presentation</vt:lpstr>
      <vt:lpstr>1. HTML5</vt:lpstr>
      <vt:lpstr>1. HTML5</vt:lpstr>
      <vt:lpstr>1. HTML5</vt:lpstr>
      <vt:lpstr>1. HTML5</vt:lpstr>
      <vt:lpstr>1. HTML5</vt:lpstr>
      <vt:lpstr>1. HTML5</vt:lpstr>
      <vt:lpstr>1. HTML5</vt:lpstr>
      <vt:lpstr>1. HTML5</vt:lpstr>
      <vt:lpstr>1. HTML5</vt:lpstr>
      <vt:lpstr>1. HTML5</vt:lpstr>
      <vt:lpstr>1. HTML5</vt:lpstr>
      <vt:lpstr>1. HTML5</vt:lpstr>
      <vt:lpstr>HTML: Basic Tags</vt:lpstr>
      <vt:lpstr>HTML: Basic Tags</vt:lpstr>
      <vt:lpstr>HTML: Basic Tags</vt:lpstr>
      <vt:lpstr>HTML: Basic Tags - Title</vt:lpstr>
      <vt:lpstr>HTML: Basic Tags - Heading</vt:lpstr>
      <vt:lpstr>HTML: Basic Tags - Font</vt:lpstr>
      <vt:lpstr>HTML: Basic Tags - Font</vt:lpstr>
      <vt:lpstr>HTML: Basic Tags - Font</vt:lpstr>
      <vt:lpstr>HTML: Basic Tags - Font</vt:lpstr>
      <vt:lpstr>HTML: Basic Tags - Font</vt:lpstr>
      <vt:lpstr>HTML: Basic Tags - Font</vt:lpstr>
      <vt:lpstr>HTML: Basic Tags - Font</vt:lpstr>
      <vt:lpstr>HTML: Basic Tags - Font</vt:lpstr>
      <vt:lpstr>HTML: Basic Tags - Font</vt:lpstr>
      <vt:lpstr>HTML: Basic Tags - Paragraph</vt:lpstr>
      <vt:lpstr>HTML: Basic Tags - Paragraph</vt:lpstr>
      <vt:lpstr>HTML: Basic Tags - Paragraph</vt:lpstr>
      <vt:lpstr>HTML: Basic Tags - Paragraph</vt:lpstr>
      <vt:lpstr>HTML: Basic Tags - Paragraph</vt:lpstr>
      <vt:lpstr>HTML: Basic Tags - List</vt:lpstr>
      <vt:lpstr>HTML: Basic Tags - List</vt:lpstr>
      <vt:lpstr>HTML: Basic Tags - List</vt:lpstr>
      <vt:lpstr>HTML: Basic Tags - Image</vt:lpstr>
      <vt:lpstr>HTML: Basic Tags - Image</vt:lpstr>
      <vt:lpstr>HTML: Basic Tags - Image</vt:lpstr>
      <vt:lpstr>HTML: Basic Tags - Image</vt:lpstr>
      <vt:lpstr>HTML: Basic Tags - Image</vt:lpstr>
      <vt:lpstr>HTML: Basic Tags - Image</vt:lpstr>
      <vt:lpstr>HTML: Basic Tags - Image</vt:lpstr>
      <vt:lpstr>Agenda</vt:lpstr>
      <vt:lpstr>HTML: Advanced Tags - Table</vt:lpstr>
      <vt:lpstr>HTML: Advanced Tags - Table</vt:lpstr>
      <vt:lpstr>HTML: Advanced Tags - Table</vt:lpstr>
      <vt:lpstr>HTML: Advanced Tags - Table</vt:lpstr>
      <vt:lpstr>HTML: Advanced Tags - Table</vt:lpstr>
      <vt:lpstr>HTML: Advanced Tags - Table</vt:lpstr>
      <vt:lpstr>HTML: Advanced Tags - Table</vt:lpstr>
      <vt:lpstr>HTML: Advanced Tags - Link</vt:lpstr>
      <vt:lpstr>HTML: Advanced Tags - Link</vt:lpstr>
      <vt:lpstr>HTML: Advanced Tags - Frame</vt:lpstr>
      <vt:lpstr>HTML: Advanced Tags - Frame</vt:lpstr>
      <vt:lpstr>0. Review – HTML Frame</vt:lpstr>
      <vt:lpstr>HTML: Advanced Tags - Form</vt:lpstr>
      <vt:lpstr>HTML: Advanced Tags - Input</vt:lpstr>
      <vt:lpstr>HTML: Advanced Tags - Input</vt:lpstr>
      <vt:lpstr>HTML: Advanced Tags - Input</vt:lpstr>
      <vt:lpstr>HTML: Advanced Tags - Input</vt:lpstr>
      <vt:lpstr>HTML: Advanced Tags - Input</vt:lpstr>
      <vt:lpstr>HTML: Advanced Tags - Input</vt:lpstr>
      <vt:lpstr>HTML: Advanced Tags - Input</vt:lpstr>
      <vt:lpstr>HTML: Advanced Tags - Multimedia</vt:lpstr>
      <vt:lpstr>HTML: Advanced Tags - Multimedia</vt:lpstr>
      <vt:lpstr>HTML: Advanced Tags - Multimedia</vt:lpstr>
      <vt:lpstr>HTML: Advanced Tags - Multimedia</vt:lpstr>
      <vt:lpstr>Lab Exercise #2 – Advanced</vt:lpstr>
      <vt:lpstr>Lab Exercise #2 – Advanced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한지수(컴퓨터공학전공)</cp:lastModifiedBy>
  <cp:revision>284</cp:revision>
  <dcterms:created xsi:type="dcterms:W3CDTF">2018-01-12T04:32:51Z</dcterms:created>
  <dcterms:modified xsi:type="dcterms:W3CDTF">2020-11-01T01:33:50Z</dcterms:modified>
</cp:coreProperties>
</file>